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9" r:id="rId1"/>
  </p:sldMasterIdLst>
  <p:notesMasterIdLst>
    <p:notesMasterId r:id="rId14"/>
  </p:notesMasterIdLst>
  <p:sldIdLst>
    <p:sldId id="258" r:id="rId2"/>
    <p:sldId id="273" r:id="rId3"/>
    <p:sldId id="270" r:id="rId4"/>
    <p:sldId id="261" r:id="rId5"/>
    <p:sldId id="264" r:id="rId6"/>
    <p:sldId id="263" r:id="rId7"/>
    <p:sldId id="276" r:id="rId8"/>
    <p:sldId id="265" r:id="rId9"/>
    <p:sldId id="274" r:id="rId10"/>
    <p:sldId id="266" r:id="rId11"/>
    <p:sldId id="267" r:id="rId12"/>
    <p:sldId id="269" r:id="rId1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88" d="100"/>
          <a:sy n="88" d="100"/>
        </p:scale>
        <p:origin x="451"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C9A184C-2654-4B16-9B4B-D475DA4A8326}" type="datetimeFigureOut">
              <a:rPr lang="en-GB" smtClean="0"/>
              <a:t>07/09/2026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74C5C46-4F79-446D-BAD1-2D779D58033F}" type="slidenum">
              <a:rPr lang="en-GB" smtClean="0"/>
              <a:t>‹#›</a:t>
            </a:fld>
            <a:endParaRPr lang="en-GB"/>
          </a:p>
        </p:txBody>
      </p:sp>
    </p:spTree>
    <p:extLst>
      <p:ext uri="{BB962C8B-B14F-4D97-AF65-F5344CB8AC3E}">
        <p14:creationId xmlns:p14="http://schemas.microsoft.com/office/powerpoint/2010/main" val="50804060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AC6F9EB-9A94-4C6B-BACA-C03F3A4B5F17}" type="slidenum">
              <a:rPr lang="en-GB" smtClean="0"/>
              <a:t>4</a:t>
            </a:fld>
            <a:endParaRPr lang="en-GB"/>
          </a:p>
        </p:txBody>
      </p:sp>
    </p:spTree>
    <p:extLst>
      <p:ext uri="{BB962C8B-B14F-4D97-AF65-F5344CB8AC3E}">
        <p14:creationId xmlns:p14="http://schemas.microsoft.com/office/powerpoint/2010/main" val="286891401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AC6F9EB-9A94-4C6B-BACA-C03F3A4B5F17}" type="slidenum">
              <a:rPr lang="en-GB" smtClean="0"/>
              <a:t>6</a:t>
            </a:fld>
            <a:endParaRPr lang="en-GB"/>
          </a:p>
        </p:txBody>
      </p:sp>
    </p:spTree>
    <p:extLst>
      <p:ext uri="{BB962C8B-B14F-4D97-AF65-F5344CB8AC3E}">
        <p14:creationId xmlns:p14="http://schemas.microsoft.com/office/powerpoint/2010/main" val="31824683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AC6F9EB-9A94-4C6B-BACA-C03F3A4B5F17}" type="slidenum">
              <a:rPr lang="en-GB" smtClean="0"/>
              <a:t>8</a:t>
            </a:fld>
            <a:endParaRPr lang="en-GB"/>
          </a:p>
        </p:txBody>
      </p:sp>
    </p:spTree>
    <p:extLst>
      <p:ext uri="{BB962C8B-B14F-4D97-AF65-F5344CB8AC3E}">
        <p14:creationId xmlns:p14="http://schemas.microsoft.com/office/powerpoint/2010/main" val="409603296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AC6F9EB-9A94-4C6B-BACA-C03F3A4B5F17}" type="slidenum">
              <a:rPr lang="en-GB" smtClean="0"/>
              <a:t>10</a:t>
            </a:fld>
            <a:endParaRPr lang="en-GB"/>
          </a:p>
        </p:txBody>
      </p:sp>
    </p:spTree>
    <p:extLst>
      <p:ext uri="{BB962C8B-B14F-4D97-AF65-F5344CB8AC3E}">
        <p14:creationId xmlns:p14="http://schemas.microsoft.com/office/powerpoint/2010/main" val="59168418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AC6F9EB-9A94-4C6B-BACA-C03F3A4B5F17}" type="slidenum">
              <a:rPr lang="en-GB" smtClean="0"/>
              <a:t>11</a:t>
            </a:fld>
            <a:endParaRPr lang="en-GB"/>
          </a:p>
        </p:txBody>
      </p:sp>
    </p:spTree>
    <p:extLst>
      <p:ext uri="{BB962C8B-B14F-4D97-AF65-F5344CB8AC3E}">
        <p14:creationId xmlns:p14="http://schemas.microsoft.com/office/powerpoint/2010/main" val="236840793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AC6F9EB-9A94-4C6B-BACA-C03F3A4B5F17}" type="slidenum">
              <a:rPr lang="en-GB" smtClean="0"/>
              <a:t>12</a:t>
            </a:fld>
            <a:endParaRPr lang="en-GB"/>
          </a:p>
        </p:txBody>
      </p:sp>
    </p:spTree>
    <p:extLst>
      <p:ext uri="{BB962C8B-B14F-4D97-AF65-F5344CB8AC3E}">
        <p14:creationId xmlns:p14="http://schemas.microsoft.com/office/powerpoint/2010/main" val="221745840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a:spLocks noChangeAspect="1"/>
          </p:cNvSpPr>
          <p:nvPr/>
        </p:nvSpPr>
        <p:spPr>
          <a:xfrm>
            <a:off x="231140" y="243840"/>
            <a:ext cx="11724640" cy="6377939"/>
          </a:xfrm>
          <a:prstGeom prst="rect">
            <a:avLst/>
          </a:prstGeom>
          <a:solidFill>
            <a:schemeClr val="bg1"/>
          </a:solid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109980" y="882376"/>
            <a:ext cx="9966960" cy="2926080"/>
          </a:xfrm>
        </p:spPr>
        <p:txBody>
          <a:bodyPr anchor="b">
            <a:normAutofit/>
          </a:bodyPr>
          <a:lstStyle>
            <a:lvl1pPr algn="ctr">
              <a:lnSpc>
                <a:spcPct val="85000"/>
              </a:lnSpc>
              <a:defRPr kumimoji="0" lang="en-US" sz="7200" b="1" i="0" u="none" strike="noStrike" kern="1200" cap="all" spc="0" normalizeH="0" baseline="0" dirty="0">
                <a:ln w="15875">
                  <a:solidFill>
                    <a:sysClr val="window" lastClr="FFFFFF"/>
                  </a:solidFill>
                </a:ln>
                <a:solidFill>
                  <a:srgbClr val="DF5327"/>
                </a:solidFill>
                <a:effectLst>
                  <a:outerShdw dist="38100" dir="2700000" algn="tl" rotWithShape="0">
                    <a:srgbClr val="DF5327"/>
                  </a:outerShdw>
                </a:effectLst>
                <a:uLnTx/>
                <a:uFillTx/>
                <a:latin typeface="+mj-lt"/>
                <a:ea typeface="+mn-ea"/>
                <a:cs typeface="+mn-cs"/>
              </a:defRPr>
            </a:lvl1pPr>
          </a:lstStyle>
          <a:p>
            <a:r>
              <a:rPr lang="en-US"/>
              <a:t>Click to edit Master title style</a:t>
            </a:r>
            <a:endParaRPr lang="en-US" dirty="0"/>
          </a:p>
        </p:txBody>
      </p:sp>
      <p:sp>
        <p:nvSpPr>
          <p:cNvPr id="3" name="Subtitle 2"/>
          <p:cNvSpPr>
            <a:spLocks noGrp="1"/>
          </p:cNvSpPr>
          <p:nvPr>
            <p:ph type="subTitle" idx="1"/>
          </p:nvPr>
        </p:nvSpPr>
        <p:spPr>
          <a:xfrm>
            <a:off x="1709530" y="3869634"/>
            <a:ext cx="8767860" cy="1388165"/>
          </a:xfrm>
        </p:spPr>
        <p:txBody>
          <a:bodyPr>
            <a:normAutofit/>
          </a:bodyPr>
          <a:lstStyle>
            <a:lvl1pPr marL="0" indent="0" algn="ctr">
              <a:buNone/>
              <a:defRPr sz="2200">
                <a:solidFill>
                  <a:schemeClr val="accent1"/>
                </a:solidFill>
              </a:defRPr>
            </a:lvl1pPr>
            <a:lvl2pPr marL="457200" indent="0" algn="ctr">
              <a:buNone/>
              <a:defRPr sz="2200"/>
            </a:lvl2pPr>
            <a:lvl3pPr marL="914400" indent="0" algn="ctr">
              <a:buNone/>
              <a:defRPr sz="22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lvl1pPr>
              <a:defRPr>
                <a:solidFill>
                  <a:schemeClr val="accent1"/>
                </a:solidFill>
              </a:defRPr>
            </a:lvl1pPr>
          </a:lstStyle>
          <a:p>
            <a:fld id="{8DA16743-713B-48C9-AAC8-8D29DA558647}" type="datetimeFigureOut">
              <a:rPr lang="en-GB" smtClean="0"/>
              <a:t>07/09/2026</a:t>
            </a:fld>
            <a:endParaRPr lang="en-GB"/>
          </a:p>
        </p:txBody>
      </p:sp>
      <p:sp>
        <p:nvSpPr>
          <p:cNvPr id="5" name="Footer Placeholder 4"/>
          <p:cNvSpPr>
            <a:spLocks noGrp="1"/>
          </p:cNvSpPr>
          <p:nvPr>
            <p:ph type="ftr" sz="quarter" idx="11"/>
          </p:nvPr>
        </p:nvSpPr>
        <p:spPr/>
        <p:txBody>
          <a:bodyPr/>
          <a:lstStyle>
            <a:lvl1pPr>
              <a:defRPr>
                <a:solidFill>
                  <a:schemeClr val="accent1"/>
                </a:solidFill>
              </a:defRPr>
            </a:lvl1pPr>
          </a:lstStyle>
          <a:p>
            <a:endParaRPr lang="en-GB"/>
          </a:p>
        </p:txBody>
      </p:sp>
      <p:sp>
        <p:nvSpPr>
          <p:cNvPr id="6" name="Slide Number Placeholder 5"/>
          <p:cNvSpPr>
            <a:spLocks noGrp="1"/>
          </p:cNvSpPr>
          <p:nvPr>
            <p:ph type="sldNum" sz="quarter" idx="12"/>
          </p:nvPr>
        </p:nvSpPr>
        <p:spPr/>
        <p:txBody>
          <a:bodyPr/>
          <a:lstStyle>
            <a:lvl1pPr>
              <a:defRPr>
                <a:solidFill>
                  <a:schemeClr val="accent1"/>
                </a:solidFill>
              </a:defRPr>
            </a:lvl1pPr>
          </a:lstStyle>
          <a:p>
            <a:fld id="{7B21A8AD-4B01-43FE-851E-9977F252DE19}" type="slidenum">
              <a:rPr lang="en-GB" smtClean="0"/>
              <a:t>‹#›</a:t>
            </a:fld>
            <a:endParaRPr lang="en-GB"/>
          </a:p>
        </p:txBody>
      </p:sp>
      <p:cxnSp>
        <p:nvCxnSpPr>
          <p:cNvPr id="8" name="Straight Connector 7"/>
          <p:cNvCxnSpPr/>
          <p:nvPr/>
        </p:nvCxnSpPr>
        <p:spPr>
          <a:xfrm>
            <a:off x="1978660" y="3733800"/>
            <a:ext cx="8229601" cy="0"/>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5207685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DA16743-713B-48C9-AAC8-8D29DA558647}" type="datetimeFigureOut">
              <a:rPr lang="en-GB" smtClean="0"/>
              <a:t>07/09/2026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B21A8AD-4B01-43FE-851E-9977F252DE19}" type="slidenum">
              <a:rPr lang="en-GB" smtClean="0"/>
              <a:t>‹#›</a:t>
            </a:fld>
            <a:endParaRPr lang="en-GB"/>
          </a:p>
        </p:txBody>
      </p:sp>
    </p:spTree>
    <p:extLst>
      <p:ext uri="{BB962C8B-B14F-4D97-AF65-F5344CB8AC3E}">
        <p14:creationId xmlns:p14="http://schemas.microsoft.com/office/powerpoint/2010/main" val="424123524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06424" y="1173575"/>
            <a:ext cx="9966960" cy="2926080"/>
          </a:xfrm>
        </p:spPr>
        <p:txBody>
          <a:bodyPr anchor="b">
            <a:noAutofit/>
          </a:bodyPr>
          <a:lstStyle>
            <a:lvl1pPr marL="0" algn="ctr" defTabSz="914400" rtl="0" eaLnBrk="1" latinLnBrk="0" hangingPunct="1">
              <a:lnSpc>
                <a:spcPct val="85000"/>
              </a:lnSpc>
              <a:spcBef>
                <a:spcPct val="0"/>
              </a:spcBef>
              <a:buNone/>
              <a:defRPr kumimoji="0" lang="en-US" sz="7200" b="1" i="0" u="none" strike="noStrike" kern="1200" cap="all" spc="0" normalizeH="0" baseline="0" dirty="0">
                <a:ln w="15875">
                  <a:solidFill>
                    <a:sysClr val="window" lastClr="FFFFFF"/>
                  </a:solidFill>
                </a:ln>
                <a:solidFill>
                  <a:srgbClr val="DF5327"/>
                </a:solidFill>
                <a:effectLst>
                  <a:outerShdw dist="38100" dir="2700000" algn="tl" rotWithShape="0">
                    <a:srgbClr val="DF5327"/>
                  </a:outerShdw>
                </a:effectLst>
                <a:uLnTx/>
                <a:uFillTx/>
                <a:latin typeface="Corbel" pitchFamily="34" charset="0"/>
                <a:ea typeface="+mn-ea"/>
                <a:cs typeface="+mn-cs"/>
              </a:defRPr>
            </a:lvl1pPr>
          </a:lstStyle>
          <a:p>
            <a:r>
              <a:rPr lang="en-US"/>
              <a:t>Click to edit Master title style</a:t>
            </a:r>
            <a:endParaRPr lang="en-US" dirty="0"/>
          </a:p>
        </p:txBody>
      </p:sp>
      <p:sp>
        <p:nvSpPr>
          <p:cNvPr id="3" name="Text Placeholder 2"/>
          <p:cNvSpPr>
            <a:spLocks noGrp="1"/>
          </p:cNvSpPr>
          <p:nvPr>
            <p:ph type="body" idx="1"/>
          </p:nvPr>
        </p:nvSpPr>
        <p:spPr>
          <a:xfrm>
            <a:off x="1709928" y="4154520"/>
            <a:ext cx="8769096" cy="1363806"/>
          </a:xfrm>
        </p:spPr>
        <p:txBody>
          <a:bodyPr anchor="t">
            <a:normAutofit/>
          </a:bodyPr>
          <a:lstStyle>
            <a:lvl1pPr marL="0" indent="0" algn="ctr">
              <a:buNone/>
              <a:defRPr sz="2200">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DA16743-713B-48C9-AAC8-8D29DA558647}" type="datetimeFigureOut">
              <a:rPr lang="en-GB" smtClean="0"/>
              <a:t>07/09/2026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B21A8AD-4B01-43FE-851E-9977F252DE19}" type="slidenum">
              <a:rPr lang="en-GB" smtClean="0"/>
              <a:t>‹#›</a:t>
            </a:fld>
            <a:endParaRPr lang="en-GB"/>
          </a:p>
        </p:txBody>
      </p:sp>
      <p:cxnSp>
        <p:nvCxnSpPr>
          <p:cNvPr id="7" name="Straight Connector 6"/>
          <p:cNvCxnSpPr/>
          <p:nvPr/>
        </p:nvCxnSpPr>
        <p:spPr>
          <a:xfrm>
            <a:off x="1981200" y="4020408"/>
            <a:ext cx="8229601" cy="0"/>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0656407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43000" y="2057399"/>
            <a:ext cx="4754880" cy="40233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67612" y="2057400"/>
            <a:ext cx="4754880" cy="40233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DA16743-713B-48C9-AAC8-8D29DA558647}" type="datetimeFigureOut">
              <a:rPr lang="en-GB" smtClean="0"/>
              <a:t>07/09/2026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B21A8AD-4B01-43FE-851E-9977F252DE19}" type="slidenum">
              <a:rPr lang="en-GB" smtClean="0"/>
              <a:t>‹#›</a:t>
            </a:fld>
            <a:endParaRPr lang="en-GB"/>
          </a:p>
        </p:txBody>
      </p:sp>
    </p:spTree>
    <p:extLst>
      <p:ext uri="{BB962C8B-B14F-4D97-AF65-F5344CB8AC3E}">
        <p14:creationId xmlns:p14="http://schemas.microsoft.com/office/powerpoint/2010/main" val="14667597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143000" y="2001511"/>
            <a:ext cx="4754880" cy="777240"/>
          </a:xfrm>
        </p:spPr>
        <p:txBody>
          <a:bodyPr anchor="ctr"/>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143000" y="2721483"/>
            <a:ext cx="4754880" cy="338328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69173" y="1999032"/>
            <a:ext cx="4754880" cy="777240"/>
          </a:xfrm>
        </p:spPr>
        <p:txBody>
          <a:bodyPr anchor="ctr"/>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269173" y="2719322"/>
            <a:ext cx="4754880" cy="338328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DA16743-713B-48C9-AAC8-8D29DA558647}" type="datetimeFigureOut">
              <a:rPr lang="en-GB" smtClean="0"/>
              <a:t>07/09/2026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7B21A8AD-4B01-43FE-851E-9977F252DE19}" type="slidenum">
              <a:rPr lang="en-GB" smtClean="0"/>
              <a:t>‹#›</a:t>
            </a:fld>
            <a:endParaRPr lang="en-GB"/>
          </a:p>
        </p:txBody>
      </p:sp>
    </p:spTree>
    <p:extLst>
      <p:ext uri="{BB962C8B-B14F-4D97-AF65-F5344CB8AC3E}">
        <p14:creationId xmlns:p14="http://schemas.microsoft.com/office/powerpoint/2010/main" val="54472360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DA16743-713B-48C9-AAC8-8D29DA558647}" type="datetimeFigureOut">
              <a:rPr lang="en-GB" smtClean="0"/>
              <a:t>07/09/2026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7B21A8AD-4B01-43FE-851E-9977F252DE19}" type="slidenum">
              <a:rPr lang="en-GB" smtClean="0"/>
              <a:t>‹#›</a:t>
            </a:fld>
            <a:endParaRPr lang="en-GB"/>
          </a:p>
        </p:txBody>
      </p:sp>
    </p:spTree>
    <p:extLst>
      <p:ext uri="{BB962C8B-B14F-4D97-AF65-F5344CB8AC3E}">
        <p14:creationId xmlns:p14="http://schemas.microsoft.com/office/powerpoint/2010/main" val="309080487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DA16743-713B-48C9-AAC8-8D29DA558647}" type="datetimeFigureOut">
              <a:rPr lang="en-GB" smtClean="0"/>
              <a:t>07/09/2026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7B21A8AD-4B01-43FE-851E-9977F252DE19}" type="slidenum">
              <a:rPr lang="en-GB" smtClean="0"/>
              <a:t>‹#›</a:t>
            </a:fld>
            <a:endParaRPr lang="en-GB"/>
          </a:p>
        </p:txBody>
      </p:sp>
    </p:spTree>
    <p:extLst>
      <p:ext uri="{BB962C8B-B14F-4D97-AF65-F5344CB8AC3E}">
        <p14:creationId xmlns:p14="http://schemas.microsoft.com/office/powerpoint/2010/main" val="140172629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3000" y="1097280"/>
            <a:ext cx="3931920" cy="1737360"/>
          </a:xfrm>
        </p:spPr>
        <p:txBody>
          <a:bodyPr anchor="b">
            <a:noAutofit/>
          </a:bodyPr>
          <a:lstStyle>
            <a:lvl1pPr>
              <a:lnSpc>
                <a:spcPct val="90000"/>
              </a:lnSpc>
              <a:defRPr sz="4000" b="0"/>
            </a:lvl1pPr>
          </a:lstStyle>
          <a:p>
            <a:r>
              <a:rPr lang="en-US"/>
              <a:t>Click to edit Master title style</a:t>
            </a:r>
            <a:endParaRPr lang="en-US" dirty="0"/>
          </a:p>
        </p:txBody>
      </p:sp>
      <p:sp>
        <p:nvSpPr>
          <p:cNvPr id="3" name="Content Placeholder 2"/>
          <p:cNvSpPr>
            <a:spLocks noGrp="1"/>
          </p:cNvSpPr>
          <p:nvPr>
            <p:ph idx="1"/>
          </p:nvPr>
        </p:nvSpPr>
        <p:spPr>
          <a:xfrm>
            <a:off x="5852159" y="1097280"/>
            <a:ext cx="5212080" cy="466344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43000" y="2834640"/>
            <a:ext cx="3931920" cy="3017520"/>
          </a:xfrm>
        </p:spPr>
        <p:txBody>
          <a:bodyPr>
            <a:normAutofit/>
          </a:bodyPr>
          <a:lstStyle>
            <a:lvl1pPr marL="0" indent="0">
              <a:lnSpc>
                <a:spcPct val="100000"/>
              </a:lnSpc>
              <a:spcBef>
                <a:spcPts val="1000"/>
              </a:spcBef>
              <a:buNone/>
              <a:defRPr sz="17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8DA16743-713B-48C9-AAC8-8D29DA558647}" type="datetimeFigureOut">
              <a:rPr lang="en-GB" smtClean="0"/>
              <a:t>07/09/2026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B21A8AD-4B01-43FE-851E-9977F252DE19}" type="slidenum">
              <a:rPr lang="en-GB" smtClean="0"/>
              <a:t>‹#›</a:t>
            </a:fld>
            <a:endParaRPr lang="en-GB"/>
          </a:p>
        </p:txBody>
      </p:sp>
    </p:spTree>
    <p:extLst>
      <p:ext uri="{BB962C8B-B14F-4D97-AF65-F5344CB8AC3E}">
        <p14:creationId xmlns:p14="http://schemas.microsoft.com/office/powerpoint/2010/main" val="165574034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3000" y="1097280"/>
            <a:ext cx="3931920" cy="1737360"/>
          </a:xfrm>
        </p:spPr>
        <p:txBody>
          <a:bodyPr anchor="b">
            <a:noAutofit/>
          </a:bodyPr>
          <a:lstStyle>
            <a:lvl1pPr>
              <a:lnSpc>
                <a:spcPct val="90000"/>
              </a:lnSpc>
              <a:defRPr sz="40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5413248" y="1069847"/>
            <a:ext cx="6099048" cy="4800600"/>
          </a:xfrm>
        </p:spPr>
        <p:txBody>
          <a:bodyPr lIns="274320" tIns="182880" anchor="t">
            <a:normAutofit/>
          </a:bodyPr>
          <a:lstStyle>
            <a:lvl1pPr marL="0" indent="0">
              <a:buNone/>
              <a:defRPr sz="2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143000" y="2834640"/>
            <a:ext cx="3931920" cy="2880360"/>
          </a:xfrm>
        </p:spPr>
        <p:txBody>
          <a:bodyPr>
            <a:normAutofit/>
          </a:bodyPr>
          <a:lstStyle>
            <a:lvl1pPr marL="0" indent="0">
              <a:lnSpc>
                <a:spcPct val="100000"/>
              </a:lnSpc>
              <a:spcBef>
                <a:spcPts val="1000"/>
              </a:spcBef>
              <a:buNone/>
              <a:defRPr sz="17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8DA16743-713B-48C9-AAC8-8D29DA558647}" type="datetimeFigureOut">
              <a:rPr lang="en-GB" smtClean="0"/>
              <a:t>07/09/2026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B21A8AD-4B01-43FE-851E-9977F252DE19}" type="slidenum">
              <a:rPr lang="en-GB" smtClean="0"/>
              <a:t>‹#›</a:t>
            </a:fld>
            <a:endParaRPr lang="en-GB"/>
          </a:p>
        </p:txBody>
      </p:sp>
    </p:spTree>
    <p:extLst>
      <p:ext uri="{BB962C8B-B14F-4D97-AF65-F5344CB8AC3E}">
        <p14:creationId xmlns:p14="http://schemas.microsoft.com/office/powerpoint/2010/main" val="139821476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DA16743-713B-48C9-AAC8-8D29DA558647}" type="datetimeFigureOut">
              <a:rPr lang="en-GB" smtClean="0"/>
              <a:t>07/09/2026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B21A8AD-4B01-43FE-851E-9977F252DE19}" type="slidenum">
              <a:rPr lang="en-GB" smtClean="0"/>
              <a:t>‹#›</a:t>
            </a:fld>
            <a:endParaRPr lang="en-GB"/>
          </a:p>
        </p:txBody>
      </p:sp>
    </p:spTree>
    <p:extLst>
      <p:ext uri="{BB962C8B-B14F-4D97-AF65-F5344CB8AC3E}">
        <p14:creationId xmlns:p14="http://schemas.microsoft.com/office/powerpoint/2010/main" val="65188299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762000"/>
            <a:ext cx="2324100" cy="54102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143000" y="762000"/>
            <a:ext cx="7429500" cy="541020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DA16743-713B-48C9-AAC8-8D29DA558647}" type="datetimeFigureOut">
              <a:rPr lang="en-GB" smtClean="0"/>
              <a:t>07/09/2026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B21A8AD-4B01-43FE-851E-9977F252DE19}" type="slidenum">
              <a:rPr lang="en-GB" smtClean="0"/>
              <a:t>‹#›</a:t>
            </a:fld>
            <a:endParaRPr lang="en-GB"/>
          </a:p>
        </p:txBody>
      </p:sp>
    </p:spTree>
    <p:extLst>
      <p:ext uri="{BB962C8B-B14F-4D97-AF65-F5344CB8AC3E}">
        <p14:creationId xmlns:p14="http://schemas.microsoft.com/office/powerpoint/2010/main" val="351530732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7" name="Rectangle 6"/>
          <p:cNvSpPr>
            <a:spLocks noChangeAspect="1"/>
          </p:cNvSpPr>
          <p:nvPr/>
        </p:nvSpPr>
        <p:spPr>
          <a:xfrm>
            <a:off x="231140" y="243840"/>
            <a:ext cx="11724640" cy="6377939"/>
          </a:xfrm>
          <a:prstGeom prst="rect">
            <a:avLst/>
          </a:pr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143000" y="609600"/>
            <a:ext cx="9875520" cy="135636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143000" y="2057400"/>
            <a:ext cx="9872871" cy="403860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142996" y="6223828"/>
            <a:ext cx="2329074" cy="365125"/>
          </a:xfrm>
          <a:prstGeom prst="rect">
            <a:avLst/>
          </a:prstGeom>
        </p:spPr>
        <p:txBody>
          <a:bodyPr vert="horz" lIns="91440" tIns="45720" rIns="91440" bIns="45720" rtlCol="0" anchor="ctr"/>
          <a:lstStyle>
            <a:lvl1pPr algn="l">
              <a:defRPr sz="1200">
                <a:solidFill>
                  <a:schemeClr val="accent1"/>
                </a:solidFill>
              </a:defRPr>
            </a:lvl1pPr>
          </a:lstStyle>
          <a:p>
            <a:fld id="{8DA16743-713B-48C9-AAC8-8D29DA558647}" type="datetimeFigureOut">
              <a:rPr lang="en-GB" smtClean="0"/>
              <a:t>07/09/2026</a:t>
            </a:fld>
            <a:endParaRPr lang="en-GB"/>
          </a:p>
        </p:txBody>
      </p:sp>
      <p:sp>
        <p:nvSpPr>
          <p:cNvPr id="5" name="Footer Placeholder 4"/>
          <p:cNvSpPr>
            <a:spLocks noGrp="1"/>
          </p:cNvSpPr>
          <p:nvPr>
            <p:ph type="ftr" sz="quarter" idx="3"/>
          </p:nvPr>
        </p:nvSpPr>
        <p:spPr>
          <a:xfrm>
            <a:off x="3949148" y="6223828"/>
            <a:ext cx="4717774" cy="365125"/>
          </a:xfrm>
          <a:prstGeom prst="rect">
            <a:avLst/>
          </a:prstGeom>
        </p:spPr>
        <p:txBody>
          <a:bodyPr vert="horz" lIns="91440" tIns="45720" rIns="91440" bIns="45720" rtlCol="0" anchor="ctr"/>
          <a:lstStyle>
            <a:lvl1pPr algn="ctr">
              <a:defRPr sz="1200">
                <a:solidFill>
                  <a:schemeClr val="accent1"/>
                </a:solidFill>
              </a:defRPr>
            </a:lvl1pPr>
          </a:lstStyle>
          <a:p>
            <a:endParaRPr lang="en-GB"/>
          </a:p>
        </p:txBody>
      </p:sp>
      <p:sp>
        <p:nvSpPr>
          <p:cNvPr id="6" name="Slide Number Placeholder 5"/>
          <p:cNvSpPr>
            <a:spLocks noGrp="1"/>
          </p:cNvSpPr>
          <p:nvPr>
            <p:ph type="sldNum" sz="quarter" idx="4"/>
          </p:nvPr>
        </p:nvSpPr>
        <p:spPr>
          <a:xfrm>
            <a:off x="9329530" y="6223828"/>
            <a:ext cx="1706217" cy="365125"/>
          </a:xfrm>
          <a:prstGeom prst="rect">
            <a:avLst/>
          </a:prstGeom>
        </p:spPr>
        <p:txBody>
          <a:bodyPr vert="horz" lIns="91440" tIns="45720" rIns="91440" bIns="45720" rtlCol="0" anchor="ctr"/>
          <a:lstStyle>
            <a:lvl1pPr algn="r">
              <a:defRPr sz="1200">
                <a:solidFill>
                  <a:schemeClr val="accent1"/>
                </a:solidFill>
              </a:defRPr>
            </a:lvl1pPr>
          </a:lstStyle>
          <a:p>
            <a:fld id="{7B21A8AD-4B01-43FE-851E-9977F252DE19}" type="slidenum">
              <a:rPr lang="en-GB" smtClean="0"/>
              <a:t>‹#›</a:t>
            </a:fld>
            <a:endParaRPr lang="en-GB"/>
          </a:p>
        </p:txBody>
      </p:sp>
    </p:spTree>
    <p:extLst>
      <p:ext uri="{BB962C8B-B14F-4D97-AF65-F5344CB8AC3E}">
        <p14:creationId xmlns:p14="http://schemas.microsoft.com/office/powerpoint/2010/main" val="2240502134"/>
      </p:ext>
    </p:extLst>
  </p:cSld>
  <p:clrMap bg1="lt1" tx1="dk1" bg2="lt2" tx2="dk2" accent1="accent1" accent2="accent2" accent3="accent3" accent4="accent4" accent5="accent5" accent6="accent6" hlink="hlink" folHlink="folHlink"/>
  <p:sldLayoutIdLst>
    <p:sldLayoutId id="2147483690" r:id="rId1"/>
    <p:sldLayoutId id="2147483691" r:id="rId2"/>
    <p:sldLayoutId id="2147483692" r:id="rId3"/>
    <p:sldLayoutId id="2147483693" r:id="rId4"/>
    <p:sldLayoutId id="2147483694" r:id="rId5"/>
    <p:sldLayoutId id="2147483695" r:id="rId6"/>
    <p:sldLayoutId id="2147483696" r:id="rId7"/>
    <p:sldLayoutId id="2147483697" r:id="rId8"/>
    <p:sldLayoutId id="2147483698" r:id="rId9"/>
    <p:sldLayoutId id="2147483699" r:id="rId10"/>
    <p:sldLayoutId id="2147483700" r:id="rId11"/>
  </p:sldLayoutIdLst>
  <p:txStyles>
    <p:titleStyle>
      <a:lvl1pPr algn="l" defTabSz="914400" rtl="0" eaLnBrk="1" latinLnBrk="0" hangingPunct="1">
        <a:lnSpc>
          <a:spcPct val="90000"/>
        </a:lnSpc>
        <a:spcBef>
          <a:spcPct val="0"/>
        </a:spcBef>
        <a:buNone/>
        <a:defRPr sz="4400" kern="1200">
          <a:solidFill>
            <a:schemeClr val="accent1"/>
          </a:solidFill>
          <a:latin typeface="+mj-lt"/>
          <a:ea typeface="+mj-ea"/>
          <a:cs typeface="+mj-cs"/>
        </a:defRPr>
      </a:lvl1pPr>
    </p:titleStyle>
    <p:bodyStyle>
      <a:lvl1pPr marL="228600" indent="-182880" algn="l" defTabSz="914400" rtl="0" eaLnBrk="1" latinLnBrk="0" hangingPunct="1">
        <a:lnSpc>
          <a:spcPct val="90000"/>
        </a:lnSpc>
        <a:spcBef>
          <a:spcPts val="1400"/>
        </a:spcBef>
        <a:buClr>
          <a:schemeClr val="accent1"/>
        </a:buClr>
        <a:buSzPct val="80000"/>
        <a:buFont typeface="Corbel" pitchFamily="34" charset="0"/>
        <a:buChar char="•"/>
        <a:defRPr sz="2200" kern="1200">
          <a:solidFill>
            <a:schemeClr val="accent1"/>
          </a:solidFill>
          <a:latin typeface="+mn-lt"/>
          <a:ea typeface="+mn-ea"/>
          <a:cs typeface="+mn-cs"/>
        </a:defRPr>
      </a:lvl1pPr>
      <a:lvl2pPr marL="45720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2000" kern="1200">
          <a:solidFill>
            <a:schemeClr val="accent1"/>
          </a:solidFill>
          <a:latin typeface="+mn-lt"/>
          <a:ea typeface="+mn-ea"/>
          <a:cs typeface="+mn-cs"/>
        </a:defRPr>
      </a:lvl2pPr>
      <a:lvl3pPr marL="73152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800" kern="1200">
          <a:solidFill>
            <a:schemeClr val="accent1"/>
          </a:solidFill>
          <a:latin typeface="+mn-lt"/>
          <a:ea typeface="+mn-ea"/>
          <a:cs typeface="+mn-cs"/>
        </a:defRPr>
      </a:lvl3pPr>
      <a:lvl4pPr marL="100584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4pPr>
      <a:lvl5pPr marL="128016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5pPr>
      <a:lvl6pPr marL="16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6pPr>
      <a:lvl7pPr marL="19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7pPr>
      <a:lvl8pPr marL="22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8pPr>
      <a:lvl9pPr marL="25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5.jpe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221381" y="232867"/>
            <a:ext cx="11204672" cy="1143001"/>
            <a:chOff x="-1" y="228599"/>
            <a:chExt cx="11231218" cy="1143001"/>
          </a:xfrm>
        </p:grpSpPr>
        <p:sp>
          <p:nvSpPr>
            <p:cNvPr id="5" name="Arrow: Pentagon 3">
              <a:extLst>
                <a:ext uri="{FF2B5EF4-FFF2-40B4-BE49-F238E27FC236}">
                  <a16:creationId xmlns:a16="http://schemas.microsoft.com/office/drawing/2014/main" id="{6A07F8F1-77BB-B9E2-C753-76CE5DC18275}"/>
                </a:ext>
              </a:extLst>
            </p:cNvPr>
            <p:cNvSpPr/>
            <p:nvPr/>
          </p:nvSpPr>
          <p:spPr>
            <a:xfrm>
              <a:off x="-1" y="228599"/>
              <a:ext cx="11231218" cy="1143001"/>
            </a:xfrm>
            <a:prstGeom prst="homePlate">
              <a:avLst/>
            </a:prstGeom>
            <a:solidFill>
              <a:srgbClr val="FF00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a:extLst>
                <a:ext uri="{FF2B5EF4-FFF2-40B4-BE49-F238E27FC236}">
                  <a16:creationId xmlns:a16="http://schemas.microsoft.com/office/drawing/2014/main" id="{F79EAF7D-894C-36FC-4C6D-95C9181CDC7F}"/>
                </a:ext>
              </a:extLst>
            </p:cNvPr>
            <p:cNvSpPr txBox="1"/>
            <p:nvPr/>
          </p:nvSpPr>
          <p:spPr>
            <a:xfrm>
              <a:off x="1471499" y="415378"/>
              <a:ext cx="8627166" cy="769441"/>
            </a:xfrm>
            <a:prstGeom prst="rect">
              <a:avLst/>
            </a:prstGeom>
            <a:noFill/>
            <a:ln>
              <a:solidFill>
                <a:srgbClr val="27B04D"/>
              </a:solidFill>
            </a:ln>
          </p:spPr>
          <p:txBody>
            <a:bodyPr wrap="square" rtlCol="0">
              <a:spAutoFit/>
            </a:bodyPr>
            <a:lstStyle/>
            <a:p>
              <a:r>
                <a:rPr lang="en-GB" sz="4400" dirty="0">
                  <a:solidFill>
                    <a:schemeClr val="bg1"/>
                  </a:solidFill>
                  <a:effectLst>
                    <a:outerShdw blurRad="38100" dist="38100" dir="2700000" algn="tl">
                      <a:srgbClr val="000000">
                        <a:alpha val="43137"/>
                      </a:srgbClr>
                    </a:outerShdw>
                  </a:effectLst>
                  <a:latin typeface="Berlin Sans FB" panose="020E0602020502020306" pitchFamily="34" charset="0"/>
                </a:rPr>
                <a:t>Derry Hill Primary School </a:t>
              </a:r>
            </a:p>
          </p:txBody>
        </p:sp>
      </p:grpSp>
      <p:sp>
        <p:nvSpPr>
          <p:cNvPr id="9" name="Title 1"/>
          <p:cNvSpPr txBox="1">
            <a:spLocks/>
          </p:cNvSpPr>
          <p:nvPr/>
        </p:nvSpPr>
        <p:spPr>
          <a:xfrm>
            <a:off x="212271" y="1562647"/>
            <a:ext cx="11979729" cy="3445514"/>
          </a:xfrm>
          <a:prstGeom prst="rect">
            <a:avLst/>
          </a:prstGeom>
        </p:spPr>
        <p:txBody>
          <a:bodyPr>
            <a:normAutofit fontScale="67500" lnSpcReduction="20000"/>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GB" sz="8000" b="1" dirty="0"/>
              <a:t>Welcome to </a:t>
            </a:r>
            <a:r>
              <a:rPr lang="en-GB" sz="8000" b="1" dirty="0" smtClean="0"/>
              <a:t>Rabbit</a:t>
            </a:r>
            <a:r>
              <a:rPr lang="en-GB" sz="8000" b="1" dirty="0" smtClean="0"/>
              <a:t> </a:t>
            </a:r>
            <a:r>
              <a:rPr lang="en-GB" sz="8000" b="1" dirty="0"/>
              <a:t>Class </a:t>
            </a:r>
          </a:p>
          <a:p>
            <a:endParaRPr lang="en-GB" sz="8000" b="1" dirty="0"/>
          </a:p>
          <a:p>
            <a:endParaRPr lang="en-GB" sz="8000" b="1" dirty="0"/>
          </a:p>
          <a:p>
            <a:endParaRPr lang="en-GB" sz="8000" b="1" dirty="0"/>
          </a:p>
          <a:p>
            <a:r>
              <a:rPr lang="en-GB" sz="8000" b="1" dirty="0"/>
              <a:t>Thank you for coming </a:t>
            </a:r>
          </a:p>
          <a:p>
            <a:endParaRPr lang="en-GB" sz="8000" b="1" dirty="0"/>
          </a:p>
          <a:p>
            <a:endParaRPr lang="en-GB" sz="8000" b="1" dirty="0"/>
          </a:p>
          <a:p>
            <a:endParaRPr lang="en-GB" sz="8000" b="1" dirty="0"/>
          </a:p>
        </p:txBody>
      </p:sp>
      <p:pic>
        <p:nvPicPr>
          <p:cNvPr id="1026" name="Picture 2" descr="Logo"/>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008220" y="2605269"/>
            <a:ext cx="3187126" cy="32137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3785802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0658" y="1192439"/>
            <a:ext cx="9875520" cy="1356360"/>
          </a:xfrm>
        </p:spPr>
        <p:txBody>
          <a:bodyPr/>
          <a:lstStyle/>
          <a:p>
            <a:r>
              <a:rPr lang="en-GB" dirty="0"/>
              <a:t>About me</a:t>
            </a:r>
          </a:p>
        </p:txBody>
      </p:sp>
      <p:sp>
        <p:nvSpPr>
          <p:cNvPr id="3" name="Content Placeholder 2"/>
          <p:cNvSpPr>
            <a:spLocks noGrp="1"/>
          </p:cNvSpPr>
          <p:nvPr>
            <p:ph idx="1"/>
          </p:nvPr>
        </p:nvSpPr>
        <p:spPr/>
        <p:txBody>
          <a:bodyPr/>
          <a:lstStyle/>
          <a:p>
            <a:endParaRPr lang="en-GB" dirty="0"/>
          </a:p>
        </p:txBody>
      </p:sp>
      <p:grpSp>
        <p:nvGrpSpPr>
          <p:cNvPr id="4" name="Group 3"/>
          <p:cNvGrpSpPr/>
          <p:nvPr/>
        </p:nvGrpSpPr>
        <p:grpSpPr>
          <a:xfrm>
            <a:off x="221381" y="232867"/>
            <a:ext cx="11204672" cy="1143001"/>
            <a:chOff x="-1" y="228599"/>
            <a:chExt cx="11231218" cy="1143001"/>
          </a:xfrm>
        </p:grpSpPr>
        <p:sp>
          <p:nvSpPr>
            <p:cNvPr id="5" name="Arrow: Pentagon 3">
              <a:extLst>
                <a:ext uri="{FF2B5EF4-FFF2-40B4-BE49-F238E27FC236}">
                  <a16:creationId xmlns:a16="http://schemas.microsoft.com/office/drawing/2014/main" id="{6A07F8F1-77BB-B9E2-C753-76CE5DC18275}"/>
                </a:ext>
              </a:extLst>
            </p:cNvPr>
            <p:cNvSpPr/>
            <p:nvPr/>
          </p:nvSpPr>
          <p:spPr>
            <a:xfrm>
              <a:off x="-1" y="228599"/>
              <a:ext cx="11231218" cy="1143001"/>
            </a:xfrm>
            <a:prstGeom prst="homePlate">
              <a:avLst/>
            </a:prstGeom>
            <a:solidFill>
              <a:srgbClr val="FF00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a:extLst>
                <a:ext uri="{FF2B5EF4-FFF2-40B4-BE49-F238E27FC236}">
                  <a16:creationId xmlns:a16="http://schemas.microsoft.com/office/drawing/2014/main" id="{F79EAF7D-894C-36FC-4C6D-95C9181CDC7F}"/>
                </a:ext>
              </a:extLst>
            </p:cNvPr>
            <p:cNvSpPr txBox="1"/>
            <p:nvPr/>
          </p:nvSpPr>
          <p:spPr>
            <a:xfrm>
              <a:off x="1471499" y="415378"/>
              <a:ext cx="8627166" cy="769441"/>
            </a:xfrm>
            <a:prstGeom prst="rect">
              <a:avLst/>
            </a:prstGeom>
            <a:noFill/>
            <a:ln>
              <a:solidFill>
                <a:srgbClr val="27B04D"/>
              </a:solidFill>
            </a:ln>
          </p:spPr>
          <p:txBody>
            <a:bodyPr wrap="square" rtlCol="0">
              <a:spAutoFit/>
            </a:bodyPr>
            <a:lstStyle/>
            <a:p>
              <a:r>
                <a:rPr lang="en-GB" sz="4400" dirty="0">
                  <a:solidFill>
                    <a:schemeClr val="bg1"/>
                  </a:solidFill>
                  <a:effectLst>
                    <a:outerShdw blurRad="38100" dist="38100" dir="2700000" algn="tl">
                      <a:srgbClr val="000000">
                        <a:alpha val="43137"/>
                      </a:srgbClr>
                    </a:outerShdw>
                  </a:effectLst>
                  <a:latin typeface="Berlin Sans FB" panose="020E0602020502020306" pitchFamily="34" charset="0"/>
                </a:rPr>
                <a:t>Derry Hill Primary School </a:t>
              </a:r>
            </a:p>
          </p:txBody>
        </p:sp>
      </p:grpSp>
    </p:spTree>
    <p:extLst>
      <p:ext uri="{BB962C8B-B14F-4D97-AF65-F5344CB8AC3E}">
        <p14:creationId xmlns:p14="http://schemas.microsoft.com/office/powerpoint/2010/main" val="379780390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47102" y="1171226"/>
            <a:ext cx="10131425" cy="1456267"/>
          </a:xfrm>
        </p:spPr>
        <p:txBody>
          <a:bodyPr>
            <a:normAutofit/>
          </a:bodyPr>
          <a:lstStyle/>
          <a:p>
            <a:pPr algn="ctr"/>
            <a:r>
              <a:rPr lang="en-GB" sz="4400" b="1" dirty="0"/>
              <a:t>Our daily routine </a:t>
            </a:r>
          </a:p>
        </p:txBody>
      </p:sp>
      <p:sp>
        <p:nvSpPr>
          <p:cNvPr id="3" name="Content Placeholder 2"/>
          <p:cNvSpPr>
            <a:spLocks noGrp="1"/>
          </p:cNvSpPr>
          <p:nvPr>
            <p:ph idx="1"/>
          </p:nvPr>
        </p:nvSpPr>
        <p:spPr>
          <a:xfrm>
            <a:off x="734786" y="2086141"/>
            <a:ext cx="10920594" cy="4351338"/>
          </a:xfrm>
        </p:spPr>
        <p:txBody>
          <a:bodyPr>
            <a:normAutofit/>
          </a:bodyPr>
          <a:lstStyle/>
          <a:p>
            <a:r>
              <a:rPr lang="en-GB" sz="2800" b="1" dirty="0"/>
              <a:t>GMA (Good morning activity) – SPAG/ </a:t>
            </a:r>
            <a:r>
              <a:rPr lang="en-GB" sz="2800" b="1" dirty="0" smtClean="0"/>
              <a:t>Maths  (TT focus)/ </a:t>
            </a:r>
            <a:r>
              <a:rPr lang="en-GB" sz="2800" b="1" dirty="0"/>
              <a:t>Mindfulness</a:t>
            </a:r>
          </a:p>
          <a:p>
            <a:r>
              <a:rPr lang="en-GB" sz="2800" b="1" dirty="0"/>
              <a:t>Writing</a:t>
            </a:r>
          </a:p>
          <a:p>
            <a:r>
              <a:rPr lang="en-GB" sz="2800" b="1" dirty="0"/>
              <a:t>Reading</a:t>
            </a:r>
          </a:p>
          <a:p>
            <a:r>
              <a:rPr lang="en-GB" sz="2800" b="1" dirty="0"/>
              <a:t>Break</a:t>
            </a:r>
          </a:p>
          <a:p>
            <a:r>
              <a:rPr lang="en-GB" sz="2800" b="1" dirty="0"/>
              <a:t>Maths</a:t>
            </a:r>
          </a:p>
          <a:p>
            <a:r>
              <a:rPr lang="en-GB" sz="2800" b="1" dirty="0"/>
              <a:t>Lunch </a:t>
            </a:r>
          </a:p>
          <a:p>
            <a:r>
              <a:rPr lang="en-GB" sz="2800" b="1" dirty="0"/>
              <a:t>Foundation subjects (Geography/History/Computing/Music/Art/DT/Spanish/PE/PSHE/RE)</a:t>
            </a:r>
          </a:p>
          <a:p>
            <a:endParaRPr lang="en-GB" dirty="0"/>
          </a:p>
        </p:txBody>
      </p:sp>
      <p:grpSp>
        <p:nvGrpSpPr>
          <p:cNvPr id="8" name="Group 7"/>
          <p:cNvGrpSpPr/>
          <p:nvPr/>
        </p:nvGrpSpPr>
        <p:grpSpPr>
          <a:xfrm>
            <a:off x="221381" y="232867"/>
            <a:ext cx="11204672" cy="1143001"/>
            <a:chOff x="-1" y="228599"/>
            <a:chExt cx="11231218" cy="1143001"/>
          </a:xfrm>
        </p:grpSpPr>
        <p:sp>
          <p:nvSpPr>
            <p:cNvPr id="9" name="Arrow: Pentagon 3">
              <a:extLst>
                <a:ext uri="{FF2B5EF4-FFF2-40B4-BE49-F238E27FC236}">
                  <a16:creationId xmlns:a16="http://schemas.microsoft.com/office/drawing/2014/main" id="{6A07F8F1-77BB-B9E2-C753-76CE5DC18275}"/>
                </a:ext>
              </a:extLst>
            </p:cNvPr>
            <p:cNvSpPr/>
            <p:nvPr/>
          </p:nvSpPr>
          <p:spPr>
            <a:xfrm>
              <a:off x="-1" y="228599"/>
              <a:ext cx="11231218" cy="1143001"/>
            </a:xfrm>
            <a:prstGeom prst="homePlate">
              <a:avLst/>
            </a:prstGeom>
            <a:solidFill>
              <a:srgbClr val="FF00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extBox 9">
              <a:extLst>
                <a:ext uri="{FF2B5EF4-FFF2-40B4-BE49-F238E27FC236}">
                  <a16:creationId xmlns:a16="http://schemas.microsoft.com/office/drawing/2014/main" id="{F79EAF7D-894C-36FC-4C6D-95C9181CDC7F}"/>
                </a:ext>
              </a:extLst>
            </p:cNvPr>
            <p:cNvSpPr txBox="1"/>
            <p:nvPr/>
          </p:nvSpPr>
          <p:spPr>
            <a:xfrm>
              <a:off x="1471499" y="415378"/>
              <a:ext cx="8627166" cy="769441"/>
            </a:xfrm>
            <a:prstGeom prst="rect">
              <a:avLst/>
            </a:prstGeom>
            <a:noFill/>
            <a:ln>
              <a:solidFill>
                <a:srgbClr val="27B04D"/>
              </a:solidFill>
            </a:ln>
          </p:spPr>
          <p:txBody>
            <a:bodyPr wrap="square" rtlCol="0">
              <a:spAutoFit/>
            </a:bodyPr>
            <a:lstStyle/>
            <a:p>
              <a:r>
                <a:rPr lang="en-GB" sz="4400" dirty="0">
                  <a:solidFill>
                    <a:schemeClr val="bg1"/>
                  </a:solidFill>
                  <a:effectLst>
                    <a:outerShdw blurRad="38100" dist="38100" dir="2700000" algn="tl">
                      <a:srgbClr val="000000">
                        <a:alpha val="43137"/>
                      </a:srgbClr>
                    </a:outerShdw>
                  </a:effectLst>
                  <a:latin typeface="Berlin Sans FB" panose="020E0602020502020306" pitchFamily="34" charset="0"/>
                </a:rPr>
                <a:t>Derry Hill Primary School </a:t>
              </a:r>
            </a:p>
          </p:txBody>
        </p:sp>
      </p:grpSp>
    </p:spTree>
    <p:extLst>
      <p:ext uri="{BB962C8B-B14F-4D97-AF65-F5344CB8AC3E}">
        <p14:creationId xmlns:p14="http://schemas.microsoft.com/office/powerpoint/2010/main" val="417436059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a:xfrm>
            <a:off x="677334" y="1461472"/>
            <a:ext cx="8596668" cy="947620"/>
          </a:xfrm>
        </p:spPr>
        <p:txBody>
          <a:bodyPr>
            <a:normAutofit/>
          </a:bodyPr>
          <a:lstStyle/>
          <a:p>
            <a:r>
              <a:rPr lang="en-GB" b="1" dirty="0"/>
              <a:t>Writing</a:t>
            </a:r>
            <a:endParaRPr lang="en-GB" dirty="0"/>
          </a:p>
        </p:txBody>
      </p:sp>
      <p:sp>
        <p:nvSpPr>
          <p:cNvPr id="8" name="Content Placeholder 7"/>
          <p:cNvSpPr>
            <a:spLocks noGrp="1"/>
          </p:cNvSpPr>
          <p:nvPr>
            <p:ph idx="1"/>
          </p:nvPr>
        </p:nvSpPr>
        <p:spPr>
          <a:xfrm>
            <a:off x="677333" y="2409093"/>
            <a:ext cx="10398497" cy="4115846"/>
          </a:xfrm>
        </p:spPr>
        <p:txBody>
          <a:bodyPr/>
          <a:lstStyle/>
          <a:p>
            <a:pPr marL="285750" lvl="0" indent="-285750">
              <a:spcBef>
                <a:spcPts val="0"/>
              </a:spcBef>
              <a:spcAft>
                <a:spcPts val="1000"/>
              </a:spcAft>
              <a:buClr>
                <a:prstClr val="white"/>
              </a:buClr>
              <a:buSzPct val="100000"/>
              <a:buFont typeface="Arial"/>
              <a:buChar char="•"/>
              <a:defRPr/>
            </a:pPr>
            <a:r>
              <a:rPr lang="en-GB" b="1" dirty="0">
                <a:solidFill>
                  <a:schemeClr val="tx1"/>
                </a:solidFill>
                <a:latin typeface="Calibri" panose="020F0502020204030204"/>
              </a:rPr>
              <a:t>In writing we are basing our units of work off award winning texts, multi-media resources and videos (both fiction and non-fiction). Using the literacy tree </a:t>
            </a:r>
            <a:r>
              <a:rPr lang="en-GB" b="1" dirty="0" err="1">
                <a:solidFill>
                  <a:schemeClr val="tx1"/>
                </a:solidFill>
                <a:latin typeface="Calibri" panose="020F0502020204030204"/>
              </a:rPr>
              <a:t>SoW.</a:t>
            </a:r>
            <a:endParaRPr lang="en-GB" b="1" dirty="0">
              <a:solidFill>
                <a:schemeClr val="tx1"/>
              </a:solidFill>
              <a:latin typeface="Calibri" panose="020F0502020204030204"/>
            </a:endParaRPr>
          </a:p>
          <a:p>
            <a:pPr marL="285750" lvl="0" indent="-285750">
              <a:spcBef>
                <a:spcPts val="0"/>
              </a:spcBef>
              <a:spcAft>
                <a:spcPts val="1000"/>
              </a:spcAft>
              <a:buClr>
                <a:prstClr val="white"/>
              </a:buClr>
              <a:buSzPct val="100000"/>
              <a:buFont typeface="Arial"/>
              <a:buChar char="•"/>
              <a:defRPr/>
            </a:pPr>
            <a:r>
              <a:rPr lang="en-GB" b="1" dirty="0">
                <a:solidFill>
                  <a:schemeClr val="tx1"/>
                </a:solidFill>
                <a:latin typeface="Calibri" panose="020F0502020204030204"/>
              </a:rPr>
              <a:t>Teaching and learning is split between 3 styles of lessons; </a:t>
            </a:r>
          </a:p>
          <a:p>
            <a:pPr marL="0" lvl="0" indent="0">
              <a:spcBef>
                <a:spcPts val="0"/>
              </a:spcBef>
              <a:spcAft>
                <a:spcPts val="1000"/>
              </a:spcAft>
              <a:buClr>
                <a:prstClr val="white"/>
              </a:buClr>
              <a:buSzPct val="100000"/>
              <a:buNone/>
              <a:defRPr/>
            </a:pPr>
            <a:r>
              <a:rPr lang="en-GB" b="1" dirty="0">
                <a:solidFill>
                  <a:schemeClr val="tx1"/>
                </a:solidFill>
                <a:latin typeface="Calibri" panose="020F0502020204030204"/>
              </a:rPr>
              <a:t>1) Experience days -  where children are immersed in sections of the text through -  Drama, DT, Art etc. </a:t>
            </a:r>
          </a:p>
          <a:p>
            <a:pPr marL="0" lvl="0" indent="0">
              <a:spcBef>
                <a:spcPts val="0"/>
              </a:spcBef>
              <a:spcAft>
                <a:spcPts val="1000"/>
              </a:spcAft>
              <a:buClr>
                <a:prstClr val="white"/>
              </a:buClr>
              <a:buSzPct val="100000"/>
              <a:buNone/>
              <a:defRPr/>
            </a:pPr>
            <a:r>
              <a:rPr lang="en-GB" b="1" dirty="0">
                <a:solidFill>
                  <a:schemeClr val="tx1"/>
                </a:solidFill>
                <a:latin typeface="Calibri" panose="020F0502020204030204"/>
              </a:rPr>
              <a:t>2) Shared pieces of writing - where children will be scaffolded and supported to reach Year </a:t>
            </a:r>
            <a:r>
              <a:rPr lang="en-GB" b="1" dirty="0" smtClean="0">
                <a:solidFill>
                  <a:schemeClr val="tx1"/>
                </a:solidFill>
                <a:latin typeface="Calibri" panose="020F0502020204030204"/>
              </a:rPr>
              <a:t> </a:t>
            </a:r>
            <a:r>
              <a:rPr lang="en-GB" b="1" dirty="0">
                <a:solidFill>
                  <a:schemeClr val="tx1"/>
                </a:solidFill>
                <a:latin typeface="Calibri" panose="020F0502020204030204"/>
              </a:rPr>
              <a:t>writing objectives</a:t>
            </a:r>
          </a:p>
          <a:p>
            <a:pPr marL="0" lvl="0" indent="0">
              <a:spcBef>
                <a:spcPts val="0"/>
              </a:spcBef>
              <a:spcAft>
                <a:spcPts val="1000"/>
              </a:spcAft>
              <a:buClr>
                <a:prstClr val="white"/>
              </a:buClr>
              <a:buSzPct val="100000"/>
              <a:buNone/>
              <a:defRPr/>
            </a:pPr>
            <a:r>
              <a:rPr lang="en-GB" b="1" dirty="0">
                <a:solidFill>
                  <a:schemeClr val="tx1"/>
                </a:solidFill>
                <a:latin typeface="Calibri" panose="020F0502020204030204"/>
              </a:rPr>
              <a:t>3) Independent extended writes - where children will showcase their writing skills in various formats. </a:t>
            </a:r>
          </a:p>
          <a:p>
            <a:endParaRPr lang="en-GB" dirty="0">
              <a:solidFill>
                <a:schemeClr val="tx1"/>
              </a:solidFill>
            </a:endParaRPr>
          </a:p>
        </p:txBody>
      </p:sp>
      <p:grpSp>
        <p:nvGrpSpPr>
          <p:cNvPr id="9" name="Group 8"/>
          <p:cNvGrpSpPr/>
          <p:nvPr/>
        </p:nvGrpSpPr>
        <p:grpSpPr>
          <a:xfrm>
            <a:off x="221381" y="232867"/>
            <a:ext cx="11204672" cy="1143001"/>
            <a:chOff x="-1" y="228599"/>
            <a:chExt cx="11231218" cy="1143001"/>
          </a:xfrm>
        </p:grpSpPr>
        <p:sp>
          <p:nvSpPr>
            <p:cNvPr id="10" name="Arrow: Pentagon 3">
              <a:extLst>
                <a:ext uri="{FF2B5EF4-FFF2-40B4-BE49-F238E27FC236}">
                  <a16:creationId xmlns:a16="http://schemas.microsoft.com/office/drawing/2014/main" id="{6A07F8F1-77BB-B9E2-C753-76CE5DC18275}"/>
                </a:ext>
              </a:extLst>
            </p:cNvPr>
            <p:cNvSpPr/>
            <p:nvPr/>
          </p:nvSpPr>
          <p:spPr>
            <a:xfrm>
              <a:off x="-1" y="228599"/>
              <a:ext cx="11231218" cy="1143001"/>
            </a:xfrm>
            <a:prstGeom prst="homePlate">
              <a:avLst/>
            </a:prstGeom>
            <a:solidFill>
              <a:srgbClr val="FF00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TextBox 10">
              <a:extLst>
                <a:ext uri="{FF2B5EF4-FFF2-40B4-BE49-F238E27FC236}">
                  <a16:creationId xmlns:a16="http://schemas.microsoft.com/office/drawing/2014/main" id="{F79EAF7D-894C-36FC-4C6D-95C9181CDC7F}"/>
                </a:ext>
              </a:extLst>
            </p:cNvPr>
            <p:cNvSpPr txBox="1"/>
            <p:nvPr/>
          </p:nvSpPr>
          <p:spPr>
            <a:xfrm>
              <a:off x="1471499" y="415378"/>
              <a:ext cx="8627166" cy="769441"/>
            </a:xfrm>
            <a:prstGeom prst="rect">
              <a:avLst/>
            </a:prstGeom>
            <a:noFill/>
            <a:ln>
              <a:solidFill>
                <a:srgbClr val="27B04D"/>
              </a:solidFill>
            </a:ln>
          </p:spPr>
          <p:txBody>
            <a:bodyPr wrap="square" rtlCol="0">
              <a:spAutoFit/>
            </a:bodyPr>
            <a:lstStyle/>
            <a:p>
              <a:r>
                <a:rPr lang="en-GB" sz="4400" dirty="0">
                  <a:solidFill>
                    <a:schemeClr val="bg1"/>
                  </a:solidFill>
                  <a:effectLst>
                    <a:outerShdw blurRad="38100" dist="38100" dir="2700000" algn="tl">
                      <a:srgbClr val="000000">
                        <a:alpha val="43137"/>
                      </a:srgbClr>
                    </a:outerShdw>
                  </a:effectLst>
                  <a:latin typeface="Berlin Sans FB" panose="020E0602020502020306" pitchFamily="34" charset="0"/>
                </a:rPr>
                <a:t>Derry Hill Primary School </a:t>
              </a:r>
            </a:p>
          </p:txBody>
        </p:sp>
      </p:grpSp>
    </p:spTree>
    <p:extLst>
      <p:ext uri="{BB962C8B-B14F-4D97-AF65-F5344CB8AC3E}">
        <p14:creationId xmlns:p14="http://schemas.microsoft.com/office/powerpoint/2010/main" val="400276689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37BCFD-799A-4432-AE93-4710DB2CA1FD}"/>
              </a:ext>
            </a:extLst>
          </p:cNvPr>
          <p:cNvSpPr>
            <a:spLocks noGrp="1"/>
          </p:cNvSpPr>
          <p:nvPr>
            <p:ph type="title"/>
          </p:nvPr>
        </p:nvSpPr>
        <p:spPr>
          <a:xfrm>
            <a:off x="423954" y="1322221"/>
            <a:ext cx="4829495" cy="726682"/>
          </a:xfrm>
        </p:spPr>
        <p:txBody>
          <a:bodyPr>
            <a:normAutofit/>
          </a:bodyPr>
          <a:lstStyle/>
          <a:p>
            <a:r>
              <a:rPr lang="en-GB" b="1" dirty="0"/>
              <a:t>Maths</a:t>
            </a:r>
          </a:p>
        </p:txBody>
      </p:sp>
      <p:sp>
        <p:nvSpPr>
          <p:cNvPr id="3" name="Content Placeholder 2">
            <a:extLst>
              <a:ext uri="{FF2B5EF4-FFF2-40B4-BE49-F238E27FC236}">
                <a16:creationId xmlns:a16="http://schemas.microsoft.com/office/drawing/2014/main" id="{5BBAA76B-75BF-4795-854F-5C71022AEB79}"/>
              </a:ext>
            </a:extLst>
          </p:cNvPr>
          <p:cNvSpPr>
            <a:spLocks noGrp="1"/>
          </p:cNvSpPr>
          <p:nvPr>
            <p:ph idx="1"/>
          </p:nvPr>
        </p:nvSpPr>
        <p:spPr>
          <a:xfrm>
            <a:off x="537118" y="1955470"/>
            <a:ext cx="4809408" cy="4402569"/>
          </a:xfrm>
        </p:spPr>
        <p:txBody>
          <a:bodyPr>
            <a:normAutofit fontScale="92500" lnSpcReduction="10000"/>
          </a:bodyPr>
          <a:lstStyle/>
          <a:p>
            <a:pPr marL="45720" indent="0">
              <a:buNone/>
            </a:pPr>
            <a:endParaRPr lang="en-GB" sz="2400" b="1" dirty="0"/>
          </a:p>
          <a:p>
            <a:r>
              <a:rPr lang="en-GB" sz="2400" b="1" dirty="0"/>
              <a:t>A culture we are establishing within our classroom is a mastery approach to Maths.</a:t>
            </a:r>
          </a:p>
          <a:p>
            <a:r>
              <a:rPr lang="en-GB" sz="2400" b="1" dirty="0"/>
              <a:t>This means that children</a:t>
            </a:r>
            <a:r>
              <a:rPr lang="en-GB" sz="2400" b="1" i="0" dirty="0">
                <a:effectLst/>
              </a:rPr>
              <a:t> will a develop deep understanding of maths rather than being able to memorise key procedures or resort to rote learning</a:t>
            </a:r>
            <a:r>
              <a:rPr lang="en-GB" sz="2400" dirty="0"/>
              <a:t>. </a:t>
            </a:r>
          </a:p>
          <a:p>
            <a:r>
              <a:rPr lang="en-GB" sz="2400" b="1" dirty="0"/>
              <a:t>The research behind this states that children will be able to apply and transfer their knowledge across different disciplines.</a:t>
            </a:r>
            <a:endParaRPr lang="en-GB" b="1" dirty="0"/>
          </a:p>
          <a:p>
            <a:endParaRPr lang="en-GB" dirty="0"/>
          </a:p>
          <a:p>
            <a:endParaRPr lang="en-GB" dirty="0"/>
          </a:p>
        </p:txBody>
      </p:sp>
      <p:pic>
        <p:nvPicPr>
          <p:cNvPr id="1026" name="Picture 2" descr="What Is Maths Mastery? 10 Key Principles Of Teaching For Mastery In Maths">
            <a:extLst>
              <a:ext uri="{FF2B5EF4-FFF2-40B4-BE49-F238E27FC236}">
                <a16:creationId xmlns:a16="http://schemas.microsoft.com/office/drawing/2014/main" id="{E67864F4-6F7E-464C-BCAB-6959A8BCDC52}"/>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5787146" y="1437176"/>
            <a:ext cx="6095593" cy="4571694"/>
          </a:xfrm>
          <a:prstGeom prst="roundRect">
            <a:avLst>
              <a:gd name="adj" fmla="val 4380"/>
            </a:avLst>
          </a:prstGeom>
          <a:noFill/>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grpSp>
        <p:nvGrpSpPr>
          <p:cNvPr id="9" name="Group 8"/>
          <p:cNvGrpSpPr/>
          <p:nvPr/>
        </p:nvGrpSpPr>
        <p:grpSpPr>
          <a:xfrm>
            <a:off x="221381" y="232867"/>
            <a:ext cx="11204672" cy="1143001"/>
            <a:chOff x="-1" y="228599"/>
            <a:chExt cx="11231218" cy="1143001"/>
          </a:xfrm>
        </p:grpSpPr>
        <p:sp>
          <p:nvSpPr>
            <p:cNvPr id="10" name="Arrow: Pentagon 3">
              <a:extLst>
                <a:ext uri="{FF2B5EF4-FFF2-40B4-BE49-F238E27FC236}">
                  <a16:creationId xmlns:a16="http://schemas.microsoft.com/office/drawing/2014/main" id="{6A07F8F1-77BB-B9E2-C753-76CE5DC18275}"/>
                </a:ext>
              </a:extLst>
            </p:cNvPr>
            <p:cNvSpPr/>
            <p:nvPr/>
          </p:nvSpPr>
          <p:spPr>
            <a:xfrm>
              <a:off x="-1" y="228599"/>
              <a:ext cx="11231218" cy="1143001"/>
            </a:xfrm>
            <a:prstGeom prst="homePlate">
              <a:avLst/>
            </a:prstGeom>
            <a:solidFill>
              <a:srgbClr val="FF00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TextBox 10">
              <a:extLst>
                <a:ext uri="{FF2B5EF4-FFF2-40B4-BE49-F238E27FC236}">
                  <a16:creationId xmlns:a16="http://schemas.microsoft.com/office/drawing/2014/main" id="{F79EAF7D-894C-36FC-4C6D-95C9181CDC7F}"/>
                </a:ext>
              </a:extLst>
            </p:cNvPr>
            <p:cNvSpPr txBox="1"/>
            <p:nvPr/>
          </p:nvSpPr>
          <p:spPr>
            <a:xfrm>
              <a:off x="1471499" y="415378"/>
              <a:ext cx="8627166" cy="769441"/>
            </a:xfrm>
            <a:prstGeom prst="rect">
              <a:avLst/>
            </a:prstGeom>
            <a:noFill/>
            <a:ln>
              <a:solidFill>
                <a:srgbClr val="27B04D"/>
              </a:solidFill>
            </a:ln>
          </p:spPr>
          <p:txBody>
            <a:bodyPr wrap="square" rtlCol="0">
              <a:spAutoFit/>
            </a:bodyPr>
            <a:lstStyle/>
            <a:p>
              <a:r>
                <a:rPr lang="en-GB" sz="4400" dirty="0">
                  <a:solidFill>
                    <a:schemeClr val="bg1"/>
                  </a:solidFill>
                  <a:effectLst>
                    <a:outerShdw blurRad="38100" dist="38100" dir="2700000" algn="tl">
                      <a:srgbClr val="000000">
                        <a:alpha val="43137"/>
                      </a:srgbClr>
                    </a:outerShdw>
                  </a:effectLst>
                  <a:latin typeface="Berlin Sans FB" panose="020E0602020502020306" pitchFamily="34" charset="0"/>
                </a:rPr>
                <a:t>Derry Hill Primary School </a:t>
              </a:r>
            </a:p>
          </p:txBody>
        </p:sp>
      </p:grpSp>
    </p:spTree>
    <p:extLst>
      <p:ext uri="{BB962C8B-B14F-4D97-AF65-F5344CB8AC3E}">
        <p14:creationId xmlns:p14="http://schemas.microsoft.com/office/powerpoint/2010/main" val="38561855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02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Content Placeholder 7"/>
          <p:cNvSpPr>
            <a:spLocks noGrp="1"/>
          </p:cNvSpPr>
          <p:nvPr>
            <p:ph idx="1"/>
          </p:nvPr>
        </p:nvSpPr>
        <p:spPr>
          <a:xfrm>
            <a:off x="369455" y="2216727"/>
            <a:ext cx="10191221" cy="4308211"/>
          </a:xfrm>
        </p:spPr>
        <p:txBody>
          <a:bodyPr>
            <a:normAutofit/>
          </a:bodyPr>
          <a:lstStyle/>
          <a:p>
            <a:r>
              <a:rPr lang="en-GB" dirty="0"/>
              <a:t>A couple of key words/phrases children will become familiar with </a:t>
            </a:r>
            <a:r>
              <a:rPr lang="en-GB" dirty="0" smtClean="0"/>
              <a:t>over the next </a:t>
            </a:r>
            <a:r>
              <a:rPr lang="en-GB" dirty="0" smtClean="0"/>
              <a:t>couple </a:t>
            </a:r>
            <a:r>
              <a:rPr lang="en-GB" dirty="0"/>
              <a:t>of weeks…‘growth </a:t>
            </a:r>
            <a:r>
              <a:rPr lang="en-GB" dirty="0" err="1"/>
              <a:t>mindset</a:t>
            </a:r>
            <a:r>
              <a:rPr lang="en-GB" dirty="0"/>
              <a:t>’ ‘independent’ ‘Year </a:t>
            </a:r>
            <a:r>
              <a:rPr lang="en-GB" dirty="0" smtClean="0"/>
              <a:t>4 </a:t>
            </a:r>
            <a:r>
              <a:rPr lang="en-GB" dirty="0"/>
              <a:t>expectations’</a:t>
            </a:r>
          </a:p>
          <a:p>
            <a:r>
              <a:rPr lang="en-GB" dirty="0"/>
              <a:t>In repeating these phrases I am trying to inspire an ethos around the classroom in which children see challenges as opportunities to grow and give their best in everything that they do. </a:t>
            </a:r>
          </a:p>
          <a:p>
            <a:r>
              <a:rPr lang="en-GB" dirty="0"/>
              <a:t> Following of the school rules and being role models for the rest of the school </a:t>
            </a:r>
          </a:p>
          <a:p>
            <a:endParaRPr lang="en-GB" dirty="0"/>
          </a:p>
        </p:txBody>
      </p:sp>
      <p:sp>
        <p:nvSpPr>
          <p:cNvPr id="9" name="Title 1"/>
          <p:cNvSpPr txBox="1">
            <a:spLocks/>
          </p:cNvSpPr>
          <p:nvPr/>
        </p:nvSpPr>
        <p:spPr>
          <a:xfrm>
            <a:off x="236137" y="1476726"/>
            <a:ext cx="10131425" cy="973628"/>
          </a:xfrm>
          <a:prstGeom prst="rect">
            <a:avLst/>
          </a:prstGeom>
        </p:spPr>
        <p:txBody>
          <a:bodyPr vert="horz" lIns="91440" tIns="45720" rIns="91440" bIns="45720" rtlCol="0" anchor="t">
            <a:norm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GB" dirty="0"/>
              <a:t>Expectations in the classroom and work</a:t>
            </a:r>
          </a:p>
        </p:txBody>
      </p:sp>
      <p:grpSp>
        <p:nvGrpSpPr>
          <p:cNvPr id="10" name="Group 9"/>
          <p:cNvGrpSpPr/>
          <p:nvPr/>
        </p:nvGrpSpPr>
        <p:grpSpPr>
          <a:xfrm>
            <a:off x="221381" y="232867"/>
            <a:ext cx="11204672" cy="1143001"/>
            <a:chOff x="-1" y="228599"/>
            <a:chExt cx="11231218" cy="1143001"/>
          </a:xfrm>
        </p:grpSpPr>
        <p:sp>
          <p:nvSpPr>
            <p:cNvPr id="11" name="Arrow: Pentagon 3">
              <a:extLst>
                <a:ext uri="{FF2B5EF4-FFF2-40B4-BE49-F238E27FC236}">
                  <a16:creationId xmlns:a16="http://schemas.microsoft.com/office/drawing/2014/main" id="{6A07F8F1-77BB-B9E2-C753-76CE5DC18275}"/>
                </a:ext>
              </a:extLst>
            </p:cNvPr>
            <p:cNvSpPr/>
            <p:nvPr/>
          </p:nvSpPr>
          <p:spPr>
            <a:xfrm>
              <a:off x="-1" y="228599"/>
              <a:ext cx="11231218" cy="1143001"/>
            </a:xfrm>
            <a:prstGeom prst="homePlate">
              <a:avLst/>
            </a:prstGeom>
            <a:solidFill>
              <a:srgbClr val="FF00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TextBox 11">
              <a:extLst>
                <a:ext uri="{FF2B5EF4-FFF2-40B4-BE49-F238E27FC236}">
                  <a16:creationId xmlns:a16="http://schemas.microsoft.com/office/drawing/2014/main" id="{F79EAF7D-894C-36FC-4C6D-95C9181CDC7F}"/>
                </a:ext>
              </a:extLst>
            </p:cNvPr>
            <p:cNvSpPr txBox="1"/>
            <p:nvPr/>
          </p:nvSpPr>
          <p:spPr>
            <a:xfrm>
              <a:off x="1471499" y="415378"/>
              <a:ext cx="8627166" cy="769441"/>
            </a:xfrm>
            <a:prstGeom prst="rect">
              <a:avLst/>
            </a:prstGeom>
            <a:noFill/>
            <a:ln>
              <a:solidFill>
                <a:srgbClr val="27B04D"/>
              </a:solidFill>
            </a:ln>
          </p:spPr>
          <p:txBody>
            <a:bodyPr wrap="square" rtlCol="0">
              <a:spAutoFit/>
            </a:bodyPr>
            <a:lstStyle/>
            <a:p>
              <a:r>
                <a:rPr lang="en-GB" sz="4400" dirty="0">
                  <a:solidFill>
                    <a:schemeClr val="bg1"/>
                  </a:solidFill>
                  <a:effectLst>
                    <a:outerShdw blurRad="38100" dist="38100" dir="2700000" algn="tl">
                      <a:srgbClr val="000000">
                        <a:alpha val="43137"/>
                      </a:srgbClr>
                    </a:outerShdw>
                  </a:effectLst>
                  <a:latin typeface="Berlin Sans FB" panose="020E0602020502020306" pitchFamily="34" charset="0"/>
                </a:rPr>
                <a:t>Derry Hill Primary School </a:t>
              </a:r>
            </a:p>
          </p:txBody>
        </p:sp>
      </p:grpSp>
    </p:spTree>
    <p:extLst>
      <p:ext uri="{BB962C8B-B14F-4D97-AF65-F5344CB8AC3E}">
        <p14:creationId xmlns:p14="http://schemas.microsoft.com/office/powerpoint/2010/main" val="72127681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3000" y="1108364"/>
            <a:ext cx="9875520" cy="1356360"/>
          </a:xfrm>
        </p:spPr>
        <p:txBody>
          <a:bodyPr/>
          <a:lstStyle/>
          <a:p>
            <a:r>
              <a:rPr lang="en-GB" dirty="0"/>
              <a:t>Topics for the year </a:t>
            </a:r>
          </a:p>
        </p:txBody>
      </p:sp>
      <p:grpSp>
        <p:nvGrpSpPr>
          <p:cNvPr id="4" name="Group 3"/>
          <p:cNvGrpSpPr/>
          <p:nvPr/>
        </p:nvGrpSpPr>
        <p:grpSpPr>
          <a:xfrm>
            <a:off x="221381" y="232867"/>
            <a:ext cx="11204672" cy="1143001"/>
            <a:chOff x="-1" y="228599"/>
            <a:chExt cx="11231218" cy="1143001"/>
          </a:xfrm>
        </p:grpSpPr>
        <p:sp>
          <p:nvSpPr>
            <p:cNvPr id="5" name="Arrow: Pentagon 3">
              <a:extLst>
                <a:ext uri="{FF2B5EF4-FFF2-40B4-BE49-F238E27FC236}">
                  <a16:creationId xmlns:a16="http://schemas.microsoft.com/office/drawing/2014/main" id="{6A07F8F1-77BB-B9E2-C753-76CE5DC18275}"/>
                </a:ext>
              </a:extLst>
            </p:cNvPr>
            <p:cNvSpPr/>
            <p:nvPr/>
          </p:nvSpPr>
          <p:spPr>
            <a:xfrm>
              <a:off x="-1" y="228599"/>
              <a:ext cx="11231218" cy="1143001"/>
            </a:xfrm>
            <a:prstGeom prst="homePlate">
              <a:avLst/>
            </a:prstGeom>
            <a:solidFill>
              <a:srgbClr val="FF00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a:extLst>
                <a:ext uri="{FF2B5EF4-FFF2-40B4-BE49-F238E27FC236}">
                  <a16:creationId xmlns:a16="http://schemas.microsoft.com/office/drawing/2014/main" id="{F79EAF7D-894C-36FC-4C6D-95C9181CDC7F}"/>
                </a:ext>
              </a:extLst>
            </p:cNvPr>
            <p:cNvSpPr txBox="1"/>
            <p:nvPr/>
          </p:nvSpPr>
          <p:spPr>
            <a:xfrm>
              <a:off x="1471499" y="415378"/>
              <a:ext cx="8627166" cy="769441"/>
            </a:xfrm>
            <a:prstGeom prst="rect">
              <a:avLst/>
            </a:prstGeom>
            <a:noFill/>
            <a:ln>
              <a:solidFill>
                <a:srgbClr val="27B04D"/>
              </a:solidFill>
            </a:ln>
          </p:spPr>
          <p:txBody>
            <a:bodyPr wrap="square" rtlCol="0">
              <a:spAutoFit/>
            </a:bodyPr>
            <a:lstStyle/>
            <a:p>
              <a:r>
                <a:rPr lang="en-GB" sz="4400" dirty="0">
                  <a:solidFill>
                    <a:schemeClr val="bg1"/>
                  </a:solidFill>
                  <a:effectLst>
                    <a:outerShdw blurRad="38100" dist="38100" dir="2700000" algn="tl">
                      <a:srgbClr val="000000">
                        <a:alpha val="43137"/>
                      </a:srgbClr>
                    </a:outerShdw>
                  </a:effectLst>
                  <a:latin typeface="Berlin Sans FB" panose="020E0602020502020306" pitchFamily="34" charset="0"/>
                </a:rPr>
                <a:t>Derry Hill Primary School </a:t>
              </a:r>
            </a:p>
          </p:txBody>
        </p:sp>
      </p:grpSp>
      <p:pic>
        <p:nvPicPr>
          <p:cNvPr id="3" name="Picture 2"/>
          <p:cNvPicPr>
            <a:picLocks noChangeAspect="1"/>
          </p:cNvPicPr>
          <p:nvPr/>
        </p:nvPicPr>
        <p:blipFill>
          <a:blip r:embed="rId2"/>
          <a:stretch>
            <a:fillRect/>
          </a:stretch>
        </p:blipFill>
        <p:spPr>
          <a:xfrm>
            <a:off x="567690" y="2373433"/>
            <a:ext cx="10325100" cy="1933575"/>
          </a:xfrm>
          <a:prstGeom prst="rect">
            <a:avLst/>
          </a:prstGeom>
        </p:spPr>
      </p:pic>
    </p:spTree>
    <p:extLst>
      <p:ext uri="{BB962C8B-B14F-4D97-AF65-F5344CB8AC3E}">
        <p14:creationId xmlns:p14="http://schemas.microsoft.com/office/powerpoint/2010/main" val="137181040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a:xfrm>
            <a:off x="303667" y="1449055"/>
            <a:ext cx="2771472" cy="947620"/>
          </a:xfrm>
        </p:spPr>
        <p:txBody>
          <a:bodyPr>
            <a:normAutofit/>
          </a:bodyPr>
          <a:lstStyle/>
          <a:p>
            <a:r>
              <a:rPr lang="en-GB" dirty="0"/>
              <a:t>Homework</a:t>
            </a:r>
          </a:p>
        </p:txBody>
      </p:sp>
      <p:sp>
        <p:nvSpPr>
          <p:cNvPr id="2" name="Rounded Rectangle 1"/>
          <p:cNvSpPr/>
          <p:nvPr/>
        </p:nvSpPr>
        <p:spPr>
          <a:xfrm>
            <a:off x="5344732" y="4108361"/>
            <a:ext cx="566671" cy="103031"/>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0" name="Group 9"/>
          <p:cNvGrpSpPr/>
          <p:nvPr/>
        </p:nvGrpSpPr>
        <p:grpSpPr>
          <a:xfrm>
            <a:off x="221381" y="232867"/>
            <a:ext cx="11204672" cy="1143001"/>
            <a:chOff x="-1" y="228599"/>
            <a:chExt cx="11231218" cy="1143001"/>
          </a:xfrm>
        </p:grpSpPr>
        <p:sp>
          <p:nvSpPr>
            <p:cNvPr id="11" name="Arrow: Pentagon 3">
              <a:extLst>
                <a:ext uri="{FF2B5EF4-FFF2-40B4-BE49-F238E27FC236}">
                  <a16:creationId xmlns:a16="http://schemas.microsoft.com/office/drawing/2014/main" id="{6A07F8F1-77BB-B9E2-C753-76CE5DC18275}"/>
                </a:ext>
              </a:extLst>
            </p:cNvPr>
            <p:cNvSpPr/>
            <p:nvPr/>
          </p:nvSpPr>
          <p:spPr>
            <a:xfrm>
              <a:off x="-1" y="228599"/>
              <a:ext cx="11231218" cy="1143001"/>
            </a:xfrm>
            <a:prstGeom prst="homePlate">
              <a:avLst/>
            </a:prstGeom>
            <a:solidFill>
              <a:srgbClr val="FF00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TextBox 11">
              <a:extLst>
                <a:ext uri="{FF2B5EF4-FFF2-40B4-BE49-F238E27FC236}">
                  <a16:creationId xmlns:a16="http://schemas.microsoft.com/office/drawing/2014/main" id="{F79EAF7D-894C-36FC-4C6D-95C9181CDC7F}"/>
                </a:ext>
              </a:extLst>
            </p:cNvPr>
            <p:cNvSpPr txBox="1"/>
            <p:nvPr/>
          </p:nvSpPr>
          <p:spPr>
            <a:xfrm>
              <a:off x="1471499" y="415378"/>
              <a:ext cx="8627166" cy="769441"/>
            </a:xfrm>
            <a:prstGeom prst="rect">
              <a:avLst/>
            </a:prstGeom>
            <a:noFill/>
            <a:ln>
              <a:solidFill>
                <a:srgbClr val="27B04D"/>
              </a:solidFill>
            </a:ln>
          </p:spPr>
          <p:txBody>
            <a:bodyPr wrap="square" rtlCol="0">
              <a:spAutoFit/>
            </a:bodyPr>
            <a:lstStyle/>
            <a:p>
              <a:r>
                <a:rPr lang="en-GB" sz="4400" dirty="0">
                  <a:solidFill>
                    <a:schemeClr val="bg1"/>
                  </a:solidFill>
                  <a:effectLst>
                    <a:outerShdw blurRad="38100" dist="38100" dir="2700000" algn="tl">
                      <a:srgbClr val="000000">
                        <a:alpha val="43137"/>
                      </a:srgbClr>
                    </a:outerShdw>
                  </a:effectLst>
                  <a:latin typeface="Berlin Sans FB" panose="020E0602020502020306" pitchFamily="34" charset="0"/>
                </a:rPr>
                <a:t>Derry Hill Primary School </a:t>
              </a:r>
            </a:p>
          </p:txBody>
        </p:sp>
      </p:grpSp>
      <p:sp>
        <p:nvSpPr>
          <p:cNvPr id="3" name="TextBox 2">
            <a:extLst>
              <a:ext uri="{FF2B5EF4-FFF2-40B4-BE49-F238E27FC236}">
                <a16:creationId xmlns:a16="http://schemas.microsoft.com/office/drawing/2014/main" id="{4EFA53A9-3968-4BE7-B8B5-75DD67D100F5}"/>
              </a:ext>
            </a:extLst>
          </p:cNvPr>
          <p:cNvSpPr txBox="1"/>
          <p:nvPr/>
        </p:nvSpPr>
        <p:spPr>
          <a:xfrm>
            <a:off x="221381" y="2133600"/>
            <a:ext cx="10670737" cy="3600986"/>
          </a:xfrm>
          <a:prstGeom prst="rect">
            <a:avLst/>
          </a:prstGeom>
          <a:noFill/>
        </p:spPr>
        <p:txBody>
          <a:bodyPr wrap="square" rtlCol="0">
            <a:spAutoFit/>
          </a:bodyPr>
          <a:lstStyle/>
          <a:p>
            <a:r>
              <a:rPr lang="en-GB" sz="2400" dirty="0"/>
              <a:t>Homework will be set on Mondays and checked the following week, homework will be a combination of spelling, reading, writing and maths. </a:t>
            </a:r>
          </a:p>
          <a:p>
            <a:endParaRPr lang="en-GB" sz="2400" dirty="0"/>
          </a:p>
          <a:p>
            <a:r>
              <a:rPr lang="en-GB" sz="2400" dirty="0"/>
              <a:t>Spelling – sent home on Monday and ready for testing the following Monday.</a:t>
            </a:r>
          </a:p>
          <a:p>
            <a:r>
              <a:rPr lang="en-GB" sz="2400" dirty="0"/>
              <a:t>Reading – </a:t>
            </a:r>
            <a:r>
              <a:rPr lang="en-GB" sz="2400" dirty="0" smtClean="0"/>
              <a:t>4 </a:t>
            </a:r>
            <a:r>
              <a:rPr lang="en-GB" sz="2400" dirty="0"/>
              <a:t>times a week and recorded in reading records earns a gold coin. </a:t>
            </a:r>
          </a:p>
          <a:p>
            <a:r>
              <a:rPr lang="en-GB" sz="2400" dirty="0"/>
              <a:t>TTRS – 4 times a week earns a gold coin. </a:t>
            </a:r>
          </a:p>
          <a:p>
            <a:r>
              <a:rPr lang="en-GB" sz="2400" dirty="0"/>
              <a:t>Doddle learning 20 minutes of writing work and 20 minutes of maths work earns a gold coin.</a:t>
            </a:r>
          </a:p>
          <a:p>
            <a:endParaRPr lang="en-GB" dirty="0"/>
          </a:p>
          <a:p>
            <a:endParaRPr lang="en-GB" dirty="0"/>
          </a:p>
        </p:txBody>
      </p:sp>
    </p:spTree>
    <p:extLst>
      <p:ext uri="{BB962C8B-B14F-4D97-AF65-F5344CB8AC3E}">
        <p14:creationId xmlns:p14="http://schemas.microsoft.com/office/powerpoint/2010/main" val="300938854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Multiplication tables check (MTC) </a:t>
            </a:r>
            <a:r>
              <a:rPr lang="en-GB" dirty="0" smtClean="0"/>
              <a:t> </a:t>
            </a:r>
            <a:endParaRPr lang="en-GB" dirty="0"/>
          </a:p>
        </p:txBody>
      </p:sp>
      <p:sp>
        <p:nvSpPr>
          <p:cNvPr id="5" name="Content Placeholder 4"/>
          <p:cNvSpPr>
            <a:spLocks noGrp="1"/>
          </p:cNvSpPr>
          <p:nvPr>
            <p:ph idx="1"/>
          </p:nvPr>
        </p:nvSpPr>
        <p:spPr/>
        <p:txBody>
          <a:bodyPr>
            <a:normAutofit lnSpcReduction="10000"/>
          </a:bodyPr>
          <a:lstStyle/>
          <a:p>
            <a:r>
              <a:rPr lang="en-GB" dirty="0"/>
              <a:t>The multiplication tables check (MTC) is statutory for all year 4 pupils registered at state-funded maintained schools, special schools or academies, including free schools, in England. Schools must provide a reason for any pupils who do not participate in the check.</a:t>
            </a:r>
          </a:p>
          <a:p>
            <a:endParaRPr lang="en-GB" dirty="0"/>
          </a:p>
          <a:p>
            <a:r>
              <a:rPr lang="en-GB" dirty="0"/>
              <a:t>The purpose of the MTC is to determine whether pupils can recall their times tables fluently up to 12, through a set of 25 timed questions. This skill is essential for future success in mathematics, and the check will help schools identify pupils who have not yet mastered this and provide additional support.</a:t>
            </a:r>
          </a:p>
          <a:p>
            <a:endParaRPr lang="en-GB" dirty="0"/>
          </a:p>
          <a:p>
            <a:r>
              <a:rPr lang="en-GB" dirty="0"/>
              <a:t>Schools must administer the MTC during a scheduled 2-week period in June</a:t>
            </a:r>
          </a:p>
        </p:txBody>
      </p:sp>
    </p:spTree>
    <p:extLst>
      <p:ext uri="{BB962C8B-B14F-4D97-AF65-F5344CB8AC3E}">
        <p14:creationId xmlns:p14="http://schemas.microsoft.com/office/powerpoint/2010/main" val="4718274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a:xfrm>
            <a:off x="677334" y="1461472"/>
            <a:ext cx="8596668" cy="947620"/>
          </a:xfrm>
        </p:spPr>
        <p:txBody>
          <a:bodyPr>
            <a:normAutofit/>
          </a:bodyPr>
          <a:lstStyle/>
          <a:p>
            <a:r>
              <a:rPr lang="en-GB" dirty="0">
                <a:latin typeface="CCW Cursive Writing 6" panose="03050602040000000000" pitchFamily="66" charset="0"/>
              </a:rPr>
              <a:t>Attendance</a:t>
            </a:r>
            <a:endParaRPr lang="en-GB" dirty="0"/>
          </a:p>
        </p:txBody>
      </p:sp>
      <p:pic>
        <p:nvPicPr>
          <p:cNvPr id="9" name="Picture 4" descr="Attendance Matters | Bourne Community College"/>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91238" y="2498964"/>
            <a:ext cx="5961701" cy="324924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pic>
        <p:nvPicPr>
          <p:cNvPr id="10" name="Picture 2" descr="Attendance Matters: Is Your Child Missing Out? - St Anne's Academy"/>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950809" y="1640484"/>
            <a:ext cx="3511261" cy="496620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grpSp>
        <p:nvGrpSpPr>
          <p:cNvPr id="11" name="Group 10"/>
          <p:cNvGrpSpPr/>
          <p:nvPr/>
        </p:nvGrpSpPr>
        <p:grpSpPr>
          <a:xfrm>
            <a:off x="221381" y="232867"/>
            <a:ext cx="11204672" cy="1143001"/>
            <a:chOff x="-1" y="228599"/>
            <a:chExt cx="11231218" cy="1143001"/>
          </a:xfrm>
        </p:grpSpPr>
        <p:sp>
          <p:nvSpPr>
            <p:cNvPr id="12" name="Arrow: Pentagon 3">
              <a:extLst>
                <a:ext uri="{FF2B5EF4-FFF2-40B4-BE49-F238E27FC236}">
                  <a16:creationId xmlns:a16="http://schemas.microsoft.com/office/drawing/2014/main" id="{6A07F8F1-77BB-B9E2-C753-76CE5DC18275}"/>
                </a:ext>
              </a:extLst>
            </p:cNvPr>
            <p:cNvSpPr/>
            <p:nvPr/>
          </p:nvSpPr>
          <p:spPr>
            <a:xfrm>
              <a:off x="-1" y="228599"/>
              <a:ext cx="11231218" cy="1143001"/>
            </a:xfrm>
            <a:prstGeom prst="homePlate">
              <a:avLst/>
            </a:prstGeom>
            <a:solidFill>
              <a:srgbClr val="FF00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TextBox 12">
              <a:extLst>
                <a:ext uri="{FF2B5EF4-FFF2-40B4-BE49-F238E27FC236}">
                  <a16:creationId xmlns:a16="http://schemas.microsoft.com/office/drawing/2014/main" id="{F79EAF7D-894C-36FC-4C6D-95C9181CDC7F}"/>
                </a:ext>
              </a:extLst>
            </p:cNvPr>
            <p:cNvSpPr txBox="1"/>
            <p:nvPr/>
          </p:nvSpPr>
          <p:spPr>
            <a:xfrm>
              <a:off x="1471499" y="415378"/>
              <a:ext cx="8627166" cy="769441"/>
            </a:xfrm>
            <a:prstGeom prst="rect">
              <a:avLst/>
            </a:prstGeom>
            <a:noFill/>
            <a:ln>
              <a:solidFill>
                <a:srgbClr val="27B04D"/>
              </a:solidFill>
            </a:ln>
          </p:spPr>
          <p:txBody>
            <a:bodyPr wrap="square" rtlCol="0">
              <a:spAutoFit/>
            </a:bodyPr>
            <a:lstStyle/>
            <a:p>
              <a:r>
                <a:rPr lang="en-GB" sz="4400" dirty="0">
                  <a:solidFill>
                    <a:schemeClr val="bg1"/>
                  </a:solidFill>
                  <a:effectLst>
                    <a:outerShdw blurRad="38100" dist="38100" dir="2700000" algn="tl">
                      <a:srgbClr val="000000">
                        <a:alpha val="43137"/>
                      </a:srgbClr>
                    </a:outerShdw>
                  </a:effectLst>
                  <a:latin typeface="Berlin Sans FB" panose="020E0602020502020306" pitchFamily="34" charset="0"/>
                </a:rPr>
                <a:t>Derry Hill Primary School </a:t>
              </a:r>
            </a:p>
          </p:txBody>
        </p:sp>
      </p:grpSp>
    </p:spTree>
    <p:extLst>
      <p:ext uri="{BB962C8B-B14F-4D97-AF65-F5344CB8AC3E}">
        <p14:creationId xmlns:p14="http://schemas.microsoft.com/office/powerpoint/2010/main" val="92484984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a:xfrm>
            <a:off x="677334" y="1461472"/>
            <a:ext cx="8596668" cy="947620"/>
          </a:xfrm>
        </p:spPr>
        <p:txBody>
          <a:bodyPr>
            <a:normAutofit/>
          </a:bodyPr>
          <a:lstStyle/>
          <a:p>
            <a:r>
              <a:rPr lang="en-GB" dirty="0"/>
              <a:t>Administrative news for term 1</a:t>
            </a:r>
          </a:p>
        </p:txBody>
      </p:sp>
      <p:sp>
        <p:nvSpPr>
          <p:cNvPr id="8" name="Content Placeholder 7"/>
          <p:cNvSpPr>
            <a:spLocks noGrp="1"/>
          </p:cNvSpPr>
          <p:nvPr>
            <p:ph idx="1"/>
          </p:nvPr>
        </p:nvSpPr>
        <p:spPr>
          <a:xfrm>
            <a:off x="677334" y="2644165"/>
            <a:ext cx="8596668" cy="3880773"/>
          </a:xfrm>
        </p:spPr>
        <p:txBody>
          <a:bodyPr/>
          <a:lstStyle/>
          <a:p>
            <a:r>
              <a:rPr lang="en-GB" dirty="0"/>
              <a:t>PE will be on </a:t>
            </a:r>
            <a:r>
              <a:rPr lang="en-GB" dirty="0" smtClean="0"/>
              <a:t>Wednesday and Thursday </a:t>
            </a:r>
            <a:r>
              <a:rPr lang="en-GB" dirty="0" smtClean="0"/>
              <a:t> </a:t>
            </a:r>
            <a:r>
              <a:rPr lang="en-GB" dirty="0"/>
              <a:t>and Wednesday. </a:t>
            </a:r>
            <a:endParaRPr lang="en-GB" dirty="0" smtClean="0"/>
          </a:p>
          <a:p>
            <a:r>
              <a:rPr lang="en-GB" dirty="0" smtClean="0"/>
              <a:t>Harvest </a:t>
            </a:r>
            <a:r>
              <a:rPr lang="en-GB" dirty="0"/>
              <a:t>Festival </a:t>
            </a:r>
            <a:r>
              <a:rPr lang="en-GB" dirty="0" smtClean="0"/>
              <a:t>24/09/26</a:t>
            </a:r>
            <a:endParaRPr lang="en-GB" dirty="0"/>
          </a:p>
          <a:p>
            <a:r>
              <a:rPr lang="en-GB" dirty="0"/>
              <a:t>Individual </a:t>
            </a:r>
            <a:r>
              <a:rPr lang="en-GB" dirty="0" smtClean="0"/>
              <a:t>photos 08/10/26</a:t>
            </a:r>
            <a:endParaRPr lang="en-GB" dirty="0"/>
          </a:p>
        </p:txBody>
      </p:sp>
      <p:grpSp>
        <p:nvGrpSpPr>
          <p:cNvPr id="9" name="Group 8"/>
          <p:cNvGrpSpPr/>
          <p:nvPr/>
        </p:nvGrpSpPr>
        <p:grpSpPr>
          <a:xfrm>
            <a:off x="221381" y="232867"/>
            <a:ext cx="11204672" cy="1143001"/>
            <a:chOff x="-1" y="228599"/>
            <a:chExt cx="11231218" cy="1143001"/>
          </a:xfrm>
        </p:grpSpPr>
        <p:sp>
          <p:nvSpPr>
            <p:cNvPr id="10" name="Arrow: Pentagon 3">
              <a:extLst>
                <a:ext uri="{FF2B5EF4-FFF2-40B4-BE49-F238E27FC236}">
                  <a16:creationId xmlns:a16="http://schemas.microsoft.com/office/drawing/2014/main" id="{6A07F8F1-77BB-B9E2-C753-76CE5DC18275}"/>
                </a:ext>
              </a:extLst>
            </p:cNvPr>
            <p:cNvSpPr/>
            <p:nvPr/>
          </p:nvSpPr>
          <p:spPr>
            <a:xfrm>
              <a:off x="-1" y="228599"/>
              <a:ext cx="11231218" cy="1143001"/>
            </a:xfrm>
            <a:prstGeom prst="homePlate">
              <a:avLst/>
            </a:prstGeom>
            <a:solidFill>
              <a:srgbClr val="FF00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TextBox 10">
              <a:extLst>
                <a:ext uri="{FF2B5EF4-FFF2-40B4-BE49-F238E27FC236}">
                  <a16:creationId xmlns:a16="http://schemas.microsoft.com/office/drawing/2014/main" id="{F79EAF7D-894C-36FC-4C6D-95C9181CDC7F}"/>
                </a:ext>
              </a:extLst>
            </p:cNvPr>
            <p:cNvSpPr txBox="1"/>
            <p:nvPr/>
          </p:nvSpPr>
          <p:spPr>
            <a:xfrm>
              <a:off x="1471499" y="415378"/>
              <a:ext cx="8627166" cy="769441"/>
            </a:xfrm>
            <a:prstGeom prst="rect">
              <a:avLst/>
            </a:prstGeom>
            <a:noFill/>
            <a:ln>
              <a:solidFill>
                <a:srgbClr val="27B04D"/>
              </a:solidFill>
            </a:ln>
          </p:spPr>
          <p:txBody>
            <a:bodyPr wrap="square" rtlCol="0">
              <a:spAutoFit/>
            </a:bodyPr>
            <a:lstStyle/>
            <a:p>
              <a:r>
                <a:rPr lang="en-GB" sz="4400" dirty="0">
                  <a:solidFill>
                    <a:schemeClr val="bg1"/>
                  </a:solidFill>
                  <a:effectLst>
                    <a:outerShdw blurRad="38100" dist="38100" dir="2700000" algn="tl">
                      <a:srgbClr val="000000">
                        <a:alpha val="43137"/>
                      </a:srgbClr>
                    </a:outerShdw>
                  </a:effectLst>
                  <a:latin typeface="Berlin Sans FB" panose="020E0602020502020306" pitchFamily="34" charset="0"/>
                </a:rPr>
                <a:t>Derry Hill Primary School </a:t>
              </a:r>
            </a:p>
          </p:txBody>
        </p:sp>
      </p:grpSp>
    </p:spTree>
    <p:extLst>
      <p:ext uri="{BB962C8B-B14F-4D97-AF65-F5344CB8AC3E}">
        <p14:creationId xmlns:p14="http://schemas.microsoft.com/office/powerpoint/2010/main" val="66606715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a:xfrm>
            <a:off x="747673" y="2622057"/>
            <a:ext cx="8596668" cy="2486274"/>
          </a:xfrm>
        </p:spPr>
        <p:txBody>
          <a:bodyPr>
            <a:normAutofit/>
          </a:bodyPr>
          <a:lstStyle/>
          <a:p>
            <a:pPr algn="ctr"/>
            <a:r>
              <a:rPr lang="en-GB" sz="7200" b="1" dirty="0"/>
              <a:t>Any Questions?</a:t>
            </a:r>
            <a:endParaRPr lang="en-GB" sz="7200" dirty="0"/>
          </a:p>
        </p:txBody>
      </p:sp>
      <p:grpSp>
        <p:nvGrpSpPr>
          <p:cNvPr id="8" name="Group 7"/>
          <p:cNvGrpSpPr/>
          <p:nvPr/>
        </p:nvGrpSpPr>
        <p:grpSpPr>
          <a:xfrm>
            <a:off x="221381" y="232867"/>
            <a:ext cx="11204672" cy="1143001"/>
            <a:chOff x="-1" y="228599"/>
            <a:chExt cx="11231218" cy="1143001"/>
          </a:xfrm>
        </p:grpSpPr>
        <p:sp>
          <p:nvSpPr>
            <p:cNvPr id="9" name="Arrow: Pentagon 3">
              <a:extLst>
                <a:ext uri="{FF2B5EF4-FFF2-40B4-BE49-F238E27FC236}">
                  <a16:creationId xmlns:a16="http://schemas.microsoft.com/office/drawing/2014/main" id="{6A07F8F1-77BB-B9E2-C753-76CE5DC18275}"/>
                </a:ext>
              </a:extLst>
            </p:cNvPr>
            <p:cNvSpPr/>
            <p:nvPr/>
          </p:nvSpPr>
          <p:spPr>
            <a:xfrm>
              <a:off x="-1" y="228599"/>
              <a:ext cx="11231218" cy="1143001"/>
            </a:xfrm>
            <a:prstGeom prst="homePlate">
              <a:avLst/>
            </a:prstGeom>
            <a:solidFill>
              <a:srgbClr val="FF00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extBox 9">
              <a:extLst>
                <a:ext uri="{FF2B5EF4-FFF2-40B4-BE49-F238E27FC236}">
                  <a16:creationId xmlns:a16="http://schemas.microsoft.com/office/drawing/2014/main" id="{F79EAF7D-894C-36FC-4C6D-95C9181CDC7F}"/>
                </a:ext>
              </a:extLst>
            </p:cNvPr>
            <p:cNvSpPr txBox="1"/>
            <p:nvPr/>
          </p:nvSpPr>
          <p:spPr>
            <a:xfrm>
              <a:off x="1471499" y="415378"/>
              <a:ext cx="8627166" cy="769441"/>
            </a:xfrm>
            <a:prstGeom prst="rect">
              <a:avLst/>
            </a:prstGeom>
            <a:noFill/>
            <a:ln>
              <a:solidFill>
                <a:srgbClr val="27B04D"/>
              </a:solidFill>
            </a:ln>
          </p:spPr>
          <p:txBody>
            <a:bodyPr wrap="square" rtlCol="0">
              <a:spAutoFit/>
            </a:bodyPr>
            <a:lstStyle/>
            <a:p>
              <a:r>
                <a:rPr lang="en-GB" sz="4400" dirty="0">
                  <a:solidFill>
                    <a:schemeClr val="bg1"/>
                  </a:solidFill>
                  <a:effectLst>
                    <a:outerShdw blurRad="38100" dist="38100" dir="2700000" algn="tl">
                      <a:srgbClr val="000000">
                        <a:alpha val="43137"/>
                      </a:srgbClr>
                    </a:outerShdw>
                  </a:effectLst>
                  <a:latin typeface="Berlin Sans FB" panose="020E0602020502020306" pitchFamily="34" charset="0"/>
                </a:rPr>
                <a:t>Derry Hill Primary School </a:t>
              </a:r>
            </a:p>
          </p:txBody>
        </p:sp>
      </p:grpSp>
    </p:spTree>
    <p:extLst>
      <p:ext uri="{BB962C8B-B14F-4D97-AF65-F5344CB8AC3E}">
        <p14:creationId xmlns:p14="http://schemas.microsoft.com/office/powerpoint/2010/main" val="786519550"/>
      </p:ext>
    </p:extLst>
  </p:cSld>
  <p:clrMapOvr>
    <a:masterClrMapping/>
  </p:clrMapOvr>
  <p:timing>
    <p:tnLst>
      <p:par>
        <p:cTn id="1" dur="indefinite" restart="never" nodeType="tmRoot"/>
      </p:par>
    </p:tnLst>
  </p:timing>
</p:sld>
</file>

<file path=ppt/theme/theme1.xml><?xml version="1.0" encoding="utf-8"?>
<a:theme xmlns:a="http://schemas.openxmlformats.org/drawingml/2006/main" name="Basis">
  <a:themeElements>
    <a:clrScheme name="Red">
      <a:dk1>
        <a:sysClr val="windowText" lastClr="000000"/>
      </a:dk1>
      <a:lt1>
        <a:sysClr val="window" lastClr="FFFFFF"/>
      </a:lt1>
      <a:dk2>
        <a:srgbClr val="323232"/>
      </a:dk2>
      <a:lt2>
        <a:srgbClr val="E5C243"/>
      </a:lt2>
      <a:accent1>
        <a:srgbClr val="A5300F"/>
      </a:accent1>
      <a:accent2>
        <a:srgbClr val="D55816"/>
      </a:accent2>
      <a:accent3>
        <a:srgbClr val="E19825"/>
      </a:accent3>
      <a:accent4>
        <a:srgbClr val="B19C7D"/>
      </a:accent4>
      <a:accent5>
        <a:srgbClr val="7F5F52"/>
      </a:accent5>
      <a:accent6>
        <a:srgbClr val="B27D49"/>
      </a:accent6>
      <a:hlink>
        <a:srgbClr val="6B9F25"/>
      </a:hlink>
      <a:folHlink>
        <a:srgbClr val="B26B02"/>
      </a:folHlink>
    </a:clrScheme>
    <a:fontScheme name="Basis">
      <a:maj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Basis">
      <a:fillStyleLst>
        <a:solidFill>
          <a:schemeClr val="phClr"/>
        </a:solidFill>
        <a:solidFill>
          <a:schemeClr val="phClr">
            <a:tint val="63000"/>
            <a:satMod val="130000"/>
          </a:schemeClr>
        </a:solidFill>
        <a:gradFill rotWithShape="1">
          <a:gsLst>
            <a:gs pos="0">
              <a:schemeClr val="phClr"/>
            </a:gs>
            <a:gs pos="90000">
              <a:schemeClr val="phClr">
                <a:shade val="100000"/>
                <a:satMod val="105000"/>
              </a:schemeClr>
            </a:gs>
            <a:gs pos="100000">
              <a:schemeClr val="phClr">
                <a:shade val="80000"/>
                <a:satMod val="120000"/>
              </a:schemeClr>
            </a:gs>
          </a:gsLst>
          <a:path path="circle">
            <a:fillToRect l="100000" t="100000" r="100000" b="100000"/>
          </a:path>
        </a:gradFill>
      </a:fillStyleLst>
      <a:lnStyleLst>
        <a:ln w="10000" cap="flat" cmpd="sng" algn="ctr">
          <a:solidFill>
            <a:schemeClr val="phClr"/>
          </a:solidFill>
          <a:prstDash val="solid"/>
        </a:ln>
        <a:ln w="19050" cap="flat" cmpd="sng" algn="ctr">
          <a:solidFill>
            <a:schemeClr val="phClr"/>
          </a:solidFill>
          <a:prstDash val="solid"/>
        </a:ln>
        <a:ln w="53975" cap="flat" cmpd="dbl"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38100" dist="25400" dir="5400000" rotWithShape="0">
              <a:srgbClr val="000000">
                <a:alpha val="45000"/>
              </a:srgbClr>
            </a:outerShdw>
          </a:effectLst>
          <a:scene3d>
            <a:camera prst="orthographicFront">
              <a:rot lat="0" lon="0" rev="0"/>
            </a:camera>
            <a:lightRig rig="brightRoom" dir="t"/>
          </a:scene3d>
          <a:sp3d extrusionH="12700" contourW="25400" prstMaterial="flat">
            <a:bevelT w="63500" h="152400" prst="angle"/>
            <a:contourClr>
              <a:schemeClr val="phClr">
                <a:shade val="27000"/>
                <a:satMod val="120000"/>
              </a:schemeClr>
            </a:contourClr>
          </a:sp3d>
        </a:effectStyle>
      </a:effectStyleLst>
      <a:bgFillStyleLst>
        <a:solidFill>
          <a:schemeClr val="phClr"/>
        </a:solidFill>
        <a:solidFill>
          <a:schemeClr val="phClr">
            <a:tint val="95000"/>
            <a:shade val="95000"/>
            <a:satMod val="140000"/>
          </a:schemeClr>
        </a:solidFill>
        <a:solidFill>
          <a:schemeClr val="phClr">
            <a:tint val="90000"/>
            <a:shade val="85000"/>
            <a:satMod val="160000"/>
            <a:lumMod val="110000"/>
          </a:schemeClr>
        </a:solidFill>
      </a:bgFillStyleLst>
    </a:fmtScheme>
  </a:themeElements>
  <a:objectDefaults/>
  <a:extraClrSchemeLst/>
  <a:extLst>
    <a:ext uri="{05A4C25C-085E-4340-85A3-A5531E510DB2}">
      <thm15:themeFamily xmlns:thm15="http://schemas.microsoft.com/office/thememl/2012/main" name="Basis" id="{5665723A-49BA-4B57-8411-A56F8F207965}" vid="{446C221D-F63F-4DD8-B509-CFE168687BF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TM03457444[[fn=Basis]]</Template>
  <TotalTime>118</TotalTime>
  <Words>571</Words>
  <Application>Microsoft Office PowerPoint</Application>
  <PresentationFormat>Widescreen</PresentationFormat>
  <Paragraphs>67</Paragraphs>
  <Slides>12</Slides>
  <Notes>6</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12</vt:i4>
      </vt:variant>
    </vt:vector>
  </HeadingPairs>
  <TitlesOfParts>
    <vt:vector size="18" baseType="lpstr">
      <vt:lpstr>Arial</vt:lpstr>
      <vt:lpstr>Berlin Sans FB</vt:lpstr>
      <vt:lpstr>Calibri</vt:lpstr>
      <vt:lpstr>CCW Cursive Writing 6</vt:lpstr>
      <vt:lpstr>Corbel</vt:lpstr>
      <vt:lpstr>Basis</vt:lpstr>
      <vt:lpstr>PowerPoint Presentation</vt:lpstr>
      <vt:lpstr>About me</vt:lpstr>
      <vt:lpstr>Our daily routine </vt:lpstr>
      <vt:lpstr>Writing</vt:lpstr>
      <vt:lpstr>Maths</vt:lpstr>
      <vt:lpstr>PowerPoint Presentation</vt:lpstr>
      <vt:lpstr>Topics for the year </vt:lpstr>
      <vt:lpstr>Homework</vt:lpstr>
      <vt:lpstr>Multiplication tables check (MTC)  </vt:lpstr>
      <vt:lpstr>Attendance</vt:lpstr>
      <vt:lpstr>Administrative news for term 1</vt:lpstr>
      <vt:lpstr>Any Questions?</vt:lpstr>
    </vt:vector>
  </TitlesOfParts>
  <Company>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Karen Bathe</dc:creator>
  <cp:lastModifiedBy>Daniel Heavey</cp:lastModifiedBy>
  <cp:revision>21</cp:revision>
  <dcterms:created xsi:type="dcterms:W3CDTF">2023-09-22T17:23:27Z</dcterms:created>
  <dcterms:modified xsi:type="dcterms:W3CDTF">2026-09-07T10:34:06Z</dcterms:modified>
</cp:coreProperties>
</file>