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75" r:id="rId11"/>
    <p:sldId id="265" r:id="rId12"/>
    <p:sldId id="266" r:id="rId13"/>
    <p:sldId id="274" r:id="rId14"/>
    <p:sldId id="267" r:id="rId15"/>
    <p:sldId id="268" r:id="rId16"/>
    <p:sldId id="272" r:id="rId17"/>
    <p:sldId id="269" r:id="rId18"/>
    <p:sldId id="270" r:id="rId19"/>
    <p:sldId id="273" r:id="rId20"/>
    <p:sldId id="271" r:id="rId21"/>
    <p:sldId id="276" r:id="rId22"/>
    <p:sldId id="277" r:id="rId23"/>
    <p:sldId id="278" r:id="rId24"/>
    <p:sldId id="279" r:id="rId25"/>
    <p:sldId id="280"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image" Target="../media/image3.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652833A-1A17-428E-80A0-B3C0A358B4DE}" type="datetimeFigureOut">
              <a:rPr lang="en-GB" smtClean="0"/>
              <a:t>23/11/2023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510491-F06C-4024-9434-4FC2EE1D234B}" type="slidenum">
              <a:rPr lang="en-GB" smtClean="0"/>
              <a:t>‹#›</a:t>
            </a:fld>
            <a:endParaRPr lang="en-GB"/>
          </a:p>
        </p:txBody>
      </p:sp>
    </p:spTree>
    <p:extLst>
      <p:ext uri="{BB962C8B-B14F-4D97-AF65-F5344CB8AC3E}">
        <p14:creationId xmlns:p14="http://schemas.microsoft.com/office/powerpoint/2010/main" val="26769662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652833A-1A17-428E-80A0-B3C0A358B4DE}" type="datetimeFigureOut">
              <a:rPr lang="en-GB" smtClean="0"/>
              <a:t>23/11/2023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510491-F06C-4024-9434-4FC2EE1D234B}" type="slidenum">
              <a:rPr lang="en-GB" smtClean="0"/>
              <a:t>‹#›</a:t>
            </a:fld>
            <a:endParaRPr lang="en-GB"/>
          </a:p>
        </p:txBody>
      </p:sp>
    </p:spTree>
    <p:extLst>
      <p:ext uri="{BB962C8B-B14F-4D97-AF65-F5344CB8AC3E}">
        <p14:creationId xmlns:p14="http://schemas.microsoft.com/office/powerpoint/2010/main" val="18641963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652833A-1A17-428E-80A0-B3C0A358B4DE}" type="datetimeFigureOut">
              <a:rPr lang="en-GB" smtClean="0"/>
              <a:t>23/11/2023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510491-F06C-4024-9434-4FC2EE1D234B}" type="slidenum">
              <a:rPr lang="en-GB" smtClean="0"/>
              <a:t>‹#›</a:t>
            </a:fld>
            <a:endParaRPr lang="en-GB"/>
          </a:p>
        </p:txBody>
      </p:sp>
    </p:spTree>
    <p:extLst>
      <p:ext uri="{BB962C8B-B14F-4D97-AF65-F5344CB8AC3E}">
        <p14:creationId xmlns:p14="http://schemas.microsoft.com/office/powerpoint/2010/main" val="22508001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652833A-1A17-428E-80A0-B3C0A358B4DE}" type="datetimeFigureOut">
              <a:rPr lang="en-GB" smtClean="0"/>
              <a:t>23/11/2023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510491-F06C-4024-9434-4FC2EE1D234B}" type="slidenum">
              <a:rPr lang="en-GB" smtClean="0"/>
              <a:t>‹#›</a:t>
            </a:fld>
            <a:endParaRPr lang="en-GB"/>
          </a:p>
        </p:txBody>
      </p:sp>
    </p:spTree>
    <p:extLst>
      <p:ext uri="{BB962C8B-B14F-4D97-AF65-F5344CB8AC3E}">
        <p14:creationId xmlns:p14="http://schemas.microsoft.com/office/powerpoint/2010/main" val="16478088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652833A-1A17-428E-80A0-B3C0A358B4DE}" type="datetimeFigureOut">
              <a:rPr lang="en-GB" smtClean="0"/>
              <a:t>23/11/2023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2510491-F06C-4024-9434-4FC2EE1D234B}" type="slidenum">
              <a:rPr lang="en-GB" smtClean="0"/>
              <a:t>‹#›</a:t>
            </a:fld>
            <a:endParaRPr lang="en-GB"/>
          </a:p>
        </p:txBody>
      </p:sp>
    </p:spTree>
    <p:extLst>
      <p:ext uri="{BB962C8B-B14F-4D97-AF65-F5344CB8AC3E}">
        <p14:creationId xmlns:p14="http://schemas.microsoft.com/office/powerpoint/2010/main" val="27490587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652833A-1A17-428E-80A0-B3C0A358B4DE}" type="datetimeFigureOut">
              <a:rPr lang="en-GB" smtClean="0"/>
              <a:t>23/11/2023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2510491-F06C-4024-9434-4FC2EE1D234B}" type="slidenum">
              <a:rPr lang="en-GB" smtClean="0"/>
              <a:t>‹#›</a:t>
            </a:fld>
            <a:endParaRPr lang="en-GB"/>
          </a:p>
        </p:txBody>
      </p:sp>
    </p:spTree>
    <p:extLst>
      <p:ext uri="{BB962C8B-B14F-4D97-AF65-F5344CB8AC3E}">
        <p14:creationId xmlns:p14="http://schemas.microsoft.com/office/powerpoint/2010/main" val="26069952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52833A-1A17-428E-80A0-B3C0A358B4DE}" type="datetimeFigureOut">
              <a:rPr lang="en-GB" smtClean="0"/>
              <a:t>23/11/2023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2510491-F06C-4024-9434-4FC2EE1D234B}" type="slidenum">
              <a:rPr lang="en-GB" smtClean="0"/>
              <a:t>‹#›</a:t>
            </a:fld>
            <a:endParaRPr lang="en-GB"/>
          </a:p>
        </p:txBody>
      </p:sp>
    </p:spTree>
    <p:extLst>
      <p:ext uri="{BB962C8B-B14F-4D97-AF65-F5344CB8AC3E}">
        <p14:creationId xmlns:p14="http://schemas.microsoft.com/office/powerpoint/2010/main" val="28085489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652833A-1A17-428E-80A0-B3C0A358B4DE}" type="datetimeFigureOut">
              <a:rPr lang="en-GB" smtClean="0"/>
              <a:t>23/11/2023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510491-F06C-4024-9434-4FC2EE1D234B}" type="slidenum">
              <a:rPr lang="en-GB" smtClean="0"/>
              <a:t>‹#›</a:t>
            </a:fld>
            <a:endParaRPr lang="en-GB"/>
          </a:p>
        </p:txBody>
      </p:sp>
    </p:spTree>
    <p:extLst>
      <p:ext uri="{BB962C8B-B14F-4D97-AF65-F5344CB8AC3E}">
        <p14:creationId xmlns:p14="http://schemas.microsoft.com/office/powerpoint/2010/main" val="25845204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652833A-1A17-428E-80A0-B3C0A358B4DE}" type="datetimeFigureOut">
              <a:rPr lang="en-GB" smtClean="0"/>
              <a:t>23/11/2023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510491-F06C-4024-9434-4FC2EE1D234B}" type="slidenum">
              <a:rPr lang="en-GB" smtClean="0"/>
              <a:t>‹#›</a:t>
            </a:fld>
            <a:endParaRPr lang="en-GB"/>
          </a:p>
        </p:txBody>
      </p:sp>
    </p:spTree>
    <p:extLst>
      <p:ext uri="{BB962C8B-B14F-4D97-AF65-F5344CB8AC3E}">
        <p14:creationId xmlns:p14="http://schemas.microsoft.com/office/powerpoint/2010/main" val="12801800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652833A-1A17-428E-80A0-B3C0A358B4DE}" type="datetimeFigureOut">
              <a:rPr lang="en-GB" smtClean="0"/>
              <a:t>23/11/2023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510491-F06C-4024-9434-4FC2EE1D234B}" type="slidenum">
              <a:rPr lang="en-GB" smtClean="0"/>
              <a:t>‹#›</a:t>
            </a:fld>
            <a:endParaRPr lang="en-GB"/>
          </a:p>
        </p:txBody>
      </p:sp>
    </p:spTree>
    <p:extLst>
      <p:ext uri="{BB962C8B-B14F-4D97-AF65-F5344CB8AC3E}">
        <p14:creationId xmlns:p14="http://schemas.microsoft.com/office/powerpoint/2010/main" val="9099230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652833A-1A17-428E-80A0-B3C0A358B4DE}" type="datetimeFigureOut">
              <a:rPr lang="en-GB" smtClean="0"/>
              <a:t>23/11/2023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510491-F06C-4024-9434-4FC2EE1D234B}" type="slidenum">
              <a:rPr lang="en-GB" smtClean="0"/>
              <a:t>‹#›</a:t>
            </a:fld>
            <a:endParaRPr lang="en-GB"/>
          </a:p>
        </p:txBody>
      </p:sp>
    </p:spTree>
    <p:extLst>
      <p:ext uri="{BB962C8B-B14F-4D97-AF65-F5344CB8AC3E}">
        <p14:creationId xmlns:p14="http://schemas.microsoft.com/office/powerpoint/2010/main" val="5909725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652833A-1A17-428E-80A0-B3C0A358B4DE}" type="datetimeFigureOut">
              <a:rPr lang="en-GB" smtClean="0"/>
              <a:t>23/11/2023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10491-F06C-4024-9434-4FC2EE1D234B}" type="slidenum">
              <a:rPr lang="en-GB" smtClean="0"/>
              <a:t>‹#›</a:t>
            </a:fld>
            <a:endParaRPr lang="en-GB"/>
          </a:p>
        </p:txBody>
      </p:sp>
    </p:spTree>
    <p:extLst>
      <p:ext uri="{BB962C8B-B14F-4D97-AF65-F5344CB8AC3E}">
        <p14:creationId xmlns:p14="http://schemas.microsoft.com/office/powerpoint/2010/main" val="7791400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4.wmf"/><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3.wmf"/><Relationship Id="rId4" Type="http://schemas.openxmlformats.org/officeDocument/2006/relationships/oleObject" Target="../embeddings/oleObject1.bin"/></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localoffer.wiltshire.gov.uk/" TargetMode="External"/><Relationship Id="rId2" Type="http://schemas.openxmlformats.org/officeDocument/2006/relationships/hyperlink" Target="https://wiltshireparentcarercouncil.co.uk/en/Home_Page" TargetMode="Externa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3" Type="http://schemas.openxmlformats.org/officeDocument/2006/relationships/hyperlink" Target="https://speechandlanguage.org.uk/information-and-support/" TargetMode="External"/><Relationship Id="rId2" Type="http://schemas.openxmlformats.org/officeDocument/2006/relationships/hyperlink" Target="https://www.childrensmentalhealthweek.org.uk/families/?utm_source=Schools&amp;utm_campaign=f3ec31b957-CMHW_RESOURCES_NPSCHOOLS_2023_06_11&amp;utm_medium=email&amp;utm_term=0_-11d24da551-%5BLIST_EMAIL_ID%5D" TargetMode="Externa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511805"/>
            <a:ext cx="9144000" cy="2387600"/>
          </a:xfrm>
        </p:spPr>
        <p:txBody>
          <a:bodyPr/>
          <a:lstStyle/>
          <a:p>
            <a:r>
              <a:rPr lang="en-US" dirty="0" smtClean="0"/>
              <a:t>Introduction to SEN at </a:t>
            </a:r>
            <a:br>
              <a:rPr lang="en-US" dirty="0" smtClean="0"/>
            </a:br>
            <a:r>
              <a:rPr lang="en-US" dirty="0" smtClean="0"/>
              <a:t>Derry Hill CE Primary School</a:t>
            </a:r>
            <a:endParaRPr lang="en-GB" dirty="0"/>
          </a:p>
        </p:txBody>
      </p:sp>
      <p:sp>
        <p:nvSpPr>
          <p:cNvPr id="3" name="Subtitle 2"/>
          <p:cNvSpPr>
            <a:spLocks noGrp="1"/>
          </p:cNvSpPr>
          <p:nvPr>
            <p:ph type="subTitle" idx="1"/>
          </p:nvPr>
        </p:nvSpPr>
        <p:spPr>
          <a:xfrm>
            <a:off x="1524000" y="3509553"/>
            <a:ext cx="9144000" cy="1243149"/>
          </a:xfrm>
        </p:spPr>
        <p:txBody>
          <a:bodyPr/>
          <a:lstStyle/>
          <a:p>
            <a:r>
              <a:rPr lang="en-US" dirty="0" err="1" smtClean="0"/>
              <a:t>Mrs</a:t>
            </a:r>
            <a:r>
              <a:rPr lang="en-US" dirty="0" smtClean="0"/>
              <a:t> Asfaw</a:t>
            </a:r>
          </a:p>
          <a:p>
            <a:r>
              <a:rPr lang="en-US" dirty="0" smtClean="0"/>
              <a:t>23.11.23</a:t>
            </a:r>
            <a:endParaRPr lang="en-GB" dirty="0"/>
          </a:p>
        </p:txBody>
      </p:sp>
      <p:pic>
        <p:nvPicPr>
          <p:cNvPr id="4" name="Picture 3"/>
          <p:cNvPicPr>
            <a:picLocks noChangeAspect="1"/>
          </p:cNvPicPr>
          <p:nvPr/>
        </p:nvPicPr>
        <p:blipFill>
          <a:blip r:embed="rId2"/>
          <a:stretch>
            <a:fillRect/>
          </a:stretch>
        </p:blipFill>
        <p:spPr>
          <a:xfrm>
            <a:off x="5425440" y="4752702"/>
            <a:ext cx="1602377" cy="1369971"/>
          </a:xfrm>
          <a:prstGeom prst="rect">
            <a:avLst/>
          </a:prstGeom>
        </p:spPr>
      </p:pic>
    </p:spTree>
    <p:extLst>
      <p:ext uri="{BB962C8B-B14F-4D97-AF65-F5344CB8AC3E}">
        <p14:creationId xmlns:p14="http://schemas.microsoft.com/office/powerpoint/2010/main" val="383958962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smtClean="0"/>
              <a:t>Welcome!</a:t>
            </a:r>
            <a:endParaRPr lang="en-GB" u="sng" dirty="0"/>
          </a:p>
        </p:txBody>
      </p:sp>
      <p:sp>
        <p:nvSpPr>
          <p:cNvPr id="3" name="Content Placeholder 2"/>
          <p:cNvSpPr>
            <a:spLocks noGrp="1"/>
          </p:cNvSpPr>
          <p:nvPr>
            <p:ph idx="1"/>
          </p:nvPr>
        </p:nvSpPr>
        <p:spPr/>
        <p:txBody>
          <a:bodyPr>
            <a:normAutofit/>
          </a:bodyPr>
          <a:lstStyle/>
          <a:p>
            <a:r>
              <a:rPr lang="en-US" dirty="0" smtClean="0"/>
              <a:t>Meet the SENCO</a:t>
            </a:r>
          </a:p>
          <a:p>
            <a:r>
              <a:rPr lang="en-US" dirty="0" smtClean="0"/>
              <a:t>What we mean by ‘Special Educational Needs’ and how we identify children who need support.</a:t>
            </a:r>
          </a:p>
          <a:p>
            <a:r>
              <a:rPr lang="en-US" dirty="0" smtClean="0"/>
              <a:t>The main types of needs supported at Derry Hill</a:t>
            </a:r>
          </a:p>
          <a:p>
            <a:r>
              <a:rPr lang="en-US" dirty="0" smtClean="0"/>
              <a:t>When to be concerned / When not to</a:t>
            </a:r>
          </a:p>
          <a:p>
            <a:r>
              <a:rPr lang="en-US" dirty="0" smtClean="0"/>
              <a:t>How we support different types of SEN / Practical Steps to help</a:t>
            </a:r>
          </a:p>
          <a:p>
            <a:r>
              <a:rPr lang="en-US" dirty="0" smtClean="0"/>
              <a:t>What you can do if you are concerned.</a:t>
            </a:r>
          </a:p>
          <a:p>
            <a:r>
              <a:rPr lang="en-US" dirty="0" smtClean="0"/>
              <a:t>Additional Support in Wiltshire</a:t>
            </a:r>
          </a:p>
          <a:p>
            <a:endParaRPr lang="en-GB" dirty="0"/>
          </a:p>
        </p:txBody>
      </p:sp>
      <p:pic>
        <p:nvPicPr>
          <p:cNvPr id="1026" name="Picture 2" descr="Including students with SEN/disabilities – Rhinegold Publish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5600" y="5397998"/>
            <a:ext cx="5395957" cy="134899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3"/>
          <a:stretch>
            <a:fillRect/>
          </a:stretch>
        </p:blipFill>
        <p:spPr>
          <a:xfrm>
            <a:off x="10328365" y="134981"/>
            <a:ext cx="1602377" cy="1369971"/>
          </a:xfrm>
          <a:prstGeom prst="rect">
            <a:avLst/>
          </a:prstGeom>
        </p:spPr>
      </p:pic>
    </p:spTree>
    <p:extLst>
      <p:ext uri="{BB962C8B-B14F-4D97-AF65-F5344CB8AC3E}">
        <p14:creationId xmlns:p14="http://schemas.microsoft.com/office/powerpoint/2010/main" val="386792334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smtClean="0"/>
              <a:t>Our SENCO: </a:t>
            </a:r>
            <a:r>
              <a:rPr lang="en-US" u="sng" dirty="0" err="1" smtClean="0"/>
              <a:t>Mrs</a:t>
            </a:r>
            <a:r>
              <a:rPr lang="en-US" u="sng" dirty="0" smtClean="0"/>
              <a:t> Asfaw</a:t>
            </a:r>
            <a:endParaRPr lang="en-GB" u="sng" dirty="0"/>
          </a:p>
        </p:txBody>
      </p:sp>
      <p:sp>
        <p:nvSpPr>
          <p:cNvPr id="3" name="Content Placeholder 2"/>
          <p:cNvSpPr>
            <a:spLocks noGrp="1"/>
          </p:cNvSpPr>
          <p:nvPr>
            <p:ph idx="1"/>
          </p:nvPr>
        </p:nvSpPr>
        <p:spPr>
          <a:xfrm>
            <a:off x="838200" y="1825624"/>
            <a:ext cx="10515600" cy="4932227"/>
          </a:xfrm>
        </p:spPr>
        <p:txBody>
          <a:bodyPr>
            <a:normAutofit fontScale="92500"/>
          </a:bodyPr>
          <a:lstStyle/>
          <a:p>
            <a:r>
              <a:rPr lang="en-US" dirty="0" smtClean="0"/>
              <a:t>Now working in Derry Hill full-time – 2 days’ allocated SENCO time: Wednesdays and Thursdays</a:t>
            </a:r>
          </a:p>
          <a:p>
            <a:r>
              <a:rPr lang="en-US" dirty="0" smtClean="0"/>
              <a:t>Teach in Hedgehogs (Y2) on Mondays and Tuesdays and in Owls (Y6) on Fridays.</a:t>
            </a:r>
          </a:p>
          <a:p>
            <a:r>
              <a:rPr lang="en-US" dirty="0" smtClean="0"/>
              <a:t>Have been a SENCO for 9 years, working in primary, secondary and nursery schools.  Prior to this worked as EAL Coordinator with many children new to English.</a:t>
            </a:r>
          </a:p>
          <a:p>
            <a:r>
              <a:rPr lang="en-US" dirty="0" smtClean="0"/>
              <a:t>Completed my National Award in SEN Co-Ordination at Bath Spa in 2017.</a:t>
            </a:r>
          </a:p>
          <a:p>
            <a:r>
              <a:rPr lang="en-US" dirty="0" smtClean="0"/>
              <a:t>Have been teaching for 26 years and have taught across all ages, from primary up to FE College and adults, including working in specialist Resource Bases, and overseas in Slovakia, Portugal, Poland and Ethiopia. </a:t>
            </a:r>
            <a:endParaRPr lang="en-GB" dirty="0"/>
          </a:p>
        </p:txBody>
      </p:sp>
      <p:pic>
        <p:nvPicPr>
          <p:cNvPr id="4" name="Picture 3"/>
          <p:cNvPicPr>
            <a:picLocks noChangeAspect="1"/>
          </p:cNvPicPr>
          <p:nvPr/>
        </p:nvPicPr>
        <p:blipFill>
          <a:blip r:embed="rId2"/>
          <a:stretch>
            <a:fillRect/>
          </a:stretch>
        </p:blipFill>
        <p:spPr>
          <a:xfrm>
            <a:off x="10328365" y="134981"/>
            <a:ext cx="1602377" cy="1369971"/>
          </a:xfrm>
          <a:prstGeom prst="rect">
            <a:avLst/>
          </a:prstGeom>
        </p:spPr>
      </p:pic>
    </p:spTree>
    <p:extLst>
      <p:ext uri="{BB962C8B-B14F-4D97-AF65-F5344CB8AC3E}">
        <p14:creationId xmlns:p14="http://schemas.microsoft.com/office/powerpoint/2010/main" val="184046576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smtClean="0"/>
              <a:t>What does it mean to have ‘Special Educational Needs’?</a:t>
            </a:r>
            <a:endParaRPr lang="en-GB" u="sng" dirty="0"/>
          </a:p>
        </p:txBody>
      </p:sp>
      <p:sp>
        <p:nvSpPr>
          <p:cNvPr id="3" name="Content Placeholder 2"/>
          <p:cNvSpPr>
            <a:spLocks noGrp="1"/>
          </p:cNvSpPr>
          <p:nvPr>
            <p:ph idx="1"/>
          </p:nvPr>
        </p:nvSpPr>
        <p:spPr>
          <a:xfrm>
            <a:off x="838200" y="1920832"/>
            <a:ext cx="10515600" cy="4937168"/>
          </a:xfrm>
        </p:spPr>
        <p:txBody>
          <a:bodyPr>
            <a:normAutofit fontScale="85000" lnSpcReduction="20000"/>
          </a:bodyPr>
          <a:lstStyle/>
          <a:p>
            <a:pPr marL="0" indent="0">
              <a:buNone/>
            </a:pPr>
            <a:r>
              <a:rPr lang="en-US" dirty="0" smtClean="0"/>
              <a:t>A child or young person has SEN if they have a learning difficulty or disability which calls for special educational provision to be made for him or her.  </a:t>
            </a:r>
          </a:p>
          <a:p>
            <a:pPr marL="0" indent="0">
              <a:buNone/>
            </a:pPr>
            <a:r>
              <a:rPr lang="en-US" dirty="0" smtClean="0"/>
              <a:t>This means that they need provision that is ‘different from’ or ‘additional to’ that of the main class in order to make progress.</a:t>
            </a:r>
          </a:p>
          <a:p>
            <a:pPr marL="0" indent="0">
              <a:buNone/>
            </a:pPr>
            <a:r>
              <a:rPr lang="en-US" dirty="0" smtClean="0"/>
              <a:t>Generally these needs would be sustained over at least a year in order for them to be classed as SEN, but this is not always essential, dependent on the severity of the needs.</a:t>
            </a:r>
          </a:p>
          <a:p>
            <a:pPr marL="0" indent="0">
              <a:buNone/>
            </a:pPr>
            <a:endParaRPr lang="en-US" dirty="0"/>
          </a:p>
          <a:p>
            <a:pPr marL="0" indent="0">
              <a:buNone/>
            </a:pPr>
            <a:r>
              <a:rPr lang="en-US" dirty="0" smtClean="0"/>
              <a:t>A child of compulsory school age or young person has a learning difficulty or disability if he or she: </a:t>
            </a:r>
          </a:p>
          <a:p>
            <a:r>
              <a:rPr lang="en-US" dirty="0" smtClean="0"/>
              <a:t>Has a significantly greater difficulty in learning than the majority of others of the same age;</a:t>
            </a:r>
          </a:p>
          <a:p>
            <a:r>
              <a:rPr lang="en-US" dirty="0" smtClean="0"/>
              <a:t>Has a disability which prevents or hinders him or her from making use of facilities of a kind generally provided for others of the same age in mainstream schools or mainstream post- 16 providers. (</a:t>
            </a:r>
            <a:r>
              <a:rPr lang="en-US" dirty="0" err="1" smtClean="0"/>
              <a:t>DfE</a:t>
            </a:r>
            <a:r>
              <a:rPr lang="en-US" dirty="0" smtClean="0"/>
              <a:t> and </a:t>
            </a:r>
            <a:r>
              <a:rPr lang="en-US" dirty="0" err="1" smtClean="0"/>
              <a:t>DoH</a:t>
            </a:r>
            <a:r>
              <a:rPr lang="en-US" dirty="0" smtClean="0"/>
              <a:t> 2015:15) </a:t>
            </a:r>
          </a:p>
        </p:txBody>
      </p:sp>
      <p:pic>
        <p:nvPicPr>
          <p:cNvPr id="4" name="Picture 3"/>
          <p:cNvPicPr>
            <a:picLocks noChangeAspect="1"/>
          </p:cNvPicPr>
          <p:nvPr/>
        </p:nvPicPr>
        <p:blipFill>
          <a:blip r:embed="rId2"/>
          <a:stretch>
            <a:fillRect/>
          </a:stretch>
        </p:blipFill>
        <p:spPr>
          <a:xfrm>
            <a:off x="10328365" y="134981"/>
            <a:ext cx="1602377" cy="1369971"/>
          </a:xfrm>
          <a:prstGeom prst="rect">
            <a:avLst/>
          </a:prstGeom>
        </p:spPr>
      </p:pic>
    </p:spTree>
    <p:extLst>
      <p:ext uri="{BB962C8B-B14F-4D97-AF65-F5344CB8AC3E}">
        <p14:creationId xmlns:p14="http://schemas.microsoft.com/office/powerpoint/2010/main" val="1181528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smtClean="0"/>
              <a:t>How would we identify a child as having SEND?</a:t>
            </a:r>
            <a:endParaRPr lang="en-GB" u="sng" dirty="0"/>
          </a:p>
        </p:txBody>
      </p:sp>
      <p:sp>
        <p:nvSpPr>
          <p:cNvPr id="3" name="Content Placeholder 2"/>
          <p:cNvSpPr>
            <a:spLocks noGrp="1"/>
          </p:cNvSpPr>
          <p:nvPr>
            <p:ph idx="1"/>
          </p:nvPr>
        </p:nvSpPr>
        <p:spPr>
          <a:xfrm>
            <a:off x="838200" y="1869168"/>
            <a:ext cx="10515600" cy="4627426"/>
          </a:xfrm>
        </p:spPr>
        <p:txBody>
          <a:bodyPr>
            <a:normAutofit/>
          </a:bodyPr>
          <a:lstStyle/>
          <a:p>
            <a:r>
              <a:rPr lang="en-US" dirty="0" smtClean="0"/>
              <a:t>Liaison with pre-school or previous school</a:t>
            </a:r>
          </a:p>
          <a:p>
            <a:r>
              <a:rPr lang="en-US" dirty="0" smtClean="0"/>
              <a:t>General concerns about engagement / ability to follow information in the classroom / interaction / attention identified by teacher or TA</a:t>
            </a:r>
          </a:p>
          <a:p>
            <a:r>
              <a:rPr lang="en-US" dirty="0" smtClean="0"/>
              <a:t>Assessment results and classroom work showing a lack of progress over time</a:t>
            </a:r>
          </a:p>
          <a:p>
            <a:r>
              <a:rPr lang="en-US" dirty="0" smtClean="0"/>
              <a:t>Concerns raised by parents</a:t>
            </a:r>
          </a:p>
          <a:p>
            <a:r>
              <a:rPr lang="en-US" dirty="0" smtClean="0"/>
              <a:t>Children’s worries</a:t>
            </a:r>
          </a:p>
          <a:p>
            <a:endParaRPr lang="en-US" dirty="0"/>
          </a:p>
          <a:p>
            <a:pPr marL="0" indent="0">
              <a:buNone/>
            </a:pPr>
            <a:r>
              <a:rPr lang="en-US" dirty="0" smtClean="0"/>
              <a:t>What happens then? </a:t>
            </a:r>
          </a:p>
          <a:p>
            <a:pPr marL="0" indent="0">
              <a:buNone/>
            </a:pPr>
            <a:endParaRPr lang="en-US" dirty="0" smtClean="0"/>
          </a:p>
        </p:txBody>
      </p:sp>
      <p:pic>
        <p:nvPicPr>
          <p:cNvPr id="4" name="Picture 2" descr="Including students with SEN/disabilities – Rhinegold Publish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79176" y="5341393"/>
            <a:ext cx="5622381" cy="140559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Object 5"/>
          <p:cNvGraphicFramePr>
            <a:graphicFrameLocks noChangeAspect="1"/>
          </p:cNvGraphicFramePr>
          <p:nvPr>
            <p:extLst>
              <p:ext uri="{D42A27DB-BD31-4B8C-83A1-F6EECF244321}">
                <p14:modId xmlns:p14="http://schemas.microsoft.com/office/powerpoint/2010/main" val="84099500"/>
              </p:ext>
            </p:extLst>
          </p:nvPr>
        </p:nvGraphicFramePr>
        <p:xfrm>
          <a:off x="4219303" y="5882911"/>
          <a:ext cx="914400" cy="792163"/>
        </p:xfrm>
        <a:graphic>
          <a:graphicData uri="http://schemas.openxmlformats.org/presentationml/2006/ole">
            <mc:AlternateContent xmlns:mc="http://schemas.openxmlformats.org/markup-compatibility/2006">
              <mc:Choice xmlns:v="urn:schemas-microsoft-com:vml" Requires="v">
                <p:oleObj spid="_x0000_s1034" name="Document" showAsIcon="1" r:id="rId4" imgW="914400" imgH="792360" progId="Word.Document.12">
                  <p:embed/>
                </p:oleObj>
              </mc:Choice>
              <mc:Fallback>
                <p:oleObj name="Document" showAsIcon="1" r:id="rId4" imgW="914400" imgH="792360" progId="Word.Document.12">
                  <p:embed/>
                  <p:pic>
                    <p:nvPicPr>
                      <p:cNvPr id="0" name=""/>
                      <p:cNvPicPr/>
                      <p:nvPr/>
                    </p:nvPicPr>
                    <p:blipFill>
                      <a:blip r:embed="rId5"/>
                      <a:stretch>
                        <a:fillRect/>
                      </a:stretch>
                    </p:blipFill>
                    <p:spPr>
                      <a:xfrm>
                        <a:off x="4219303" y="5882911"/>
                        <a:ext cx="914400" cy="792163"/>
                      </a:xfrm>
                      <a:prstGeom prst="rect">
                        <a:avLst/>
                      </a:prstGeom>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2031762072"/>
              </p:ext>
            </p:extLst>
          </p:nvPr>
        </p:nvGraphicFramePr>
        <p:xfrm>
          <a:off x="5320664" y="5906474"/>
          <a:ext cx="914400" cy="792163"/>
        </p:xfrm>
        <a:graphic>
          <a:graphicData uri="http://schemas.openxmlformats.org/presentationml/2006/ole">
            <mc:AlternateContent xmlns:mc="http://schemas.openxmlformats.org/markup-compatibility/2006">
              <mc:Choice xmlns:v="urn:schemas-microsoft-com:vml" Requires="v">
                <p:oleObj spid="_x0000_s1035" name="Document" showAsIcon="1" r:id="rId6" imgW="914400" imgH="792360" progId="Word.Document.12">
                  <p:embed/>
                </p:oleObj>
              </mc:Choice>
              <mc:Fallback>
                <p:oleObj name="Document" showAsIcon="1" r:id="rId6" imgW="914400" imgH="792360" progId="Word.Document.12">
                  <p:embed/>
                  <p:pic>
                    <p:nvPicPr>
                      <p:cNvPr id="0" name=""/>
                      <p:cNvPicPr/>
                      <p:nvPr/>
                    </p:nvPicPr>
                    <p:blipFill>
                      <a:blip r:embed="rId7"/>
                      <a:stretch>
                        <a:fillRect/>
                      </a:stretch>
                    </p:blipFill>
                    <p:spPr>
                      <a:xfrm>
                        <a:off x="5320664" y="5906474"/>
                        <a:ext cx="914400" cy="792163"/>
                      </a:xfrm>
                      <a:prstGeom prst="rect">
                        <a:avLst/>
                      </a:prstGeom>
                    </p:spPr>
                  </p:pic>
                </p:oleObj>
              </mc:Fallback>
            </mc:AlternateContent>
          </a:graphicData>
        </a:graphic>
      </p:graphicFrame>
    </p:spTree>
    <p:extLst>
      <p:ext uri="{BB962C8B-B14F-4D97-AF65-F5344CB8AC3E}">
        <p14:creationId xmlns:p14="http://schemas.microsoft.com/office/powerpoint/2010/main" val="24831155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smtClean="0"/>
              <a:t>Types of SEN</a:t>
            </a:r>
            <a:endParaRPr lang="en-GB" u="sng" dirty="0"/>
          </a:p>
        </p:txBody>
      </p:sp>
      <p:sp>
        <p:nvSpPr>
          <p:cNvPr id="3" name="Content Placeholder 2"/>
          <p:cNvSpPr>
            <a:spLocks noGrp="1"/>
          </p:cNvSpPr>
          <p:nvPr>
            <p:ph idx="1"/>
          </p:nvPr>
        </p:nvSpPr>
        <p:spPr/>
        <p:txBody>
          <a:bodyPr>
            <a:normAutofit fontScale="92500" lnSpcReduction="20000"/>
          </a:bodyPr>
          <a:lstStyle/>
          <a:p>
            <a:r>
              <a:rPr lang="en-US" b="1" dirty="0" smtClean="0"/>
              <a:t>Cognition and Learning</a:t>
            </a:r>
            <a:r>
              <a:rPr lang="en-US" dirty="0" smtClean="0"/>
              <a:t>: Includes Dyslexia, Dyscalculia, Moderate Learning Difficulties</a:t>
            </a:r>
          </a:p>
          <a:p>
            <a:endParaRPr lang="en-US" b="1" dirty="0"/>
          </a:p>
          <a:p>
            <a:r>
              <a:rPr lang="en-US" b="1" dirty="0" smtClean="0"/>
              <a:t>Communication and Interaction:</a:t>
            </a:r>
            <a:r>
              <a:rPr lang="en-US" dirty="0" smtClean="0"/>
              <a:t> Includes speech sound difficulties, difficulties with understanding vocabulary or language, as well as social communication differences such as Autism.</a:t>
            </a:r>
          </a:p>
          <a:p>
            <a:endParaRPr lang="en-US" b="1" dirty="0"/>
          </a:p>
          <a:p>
            <a:r>
              <a:rPr lang="en-US" b="1" dirty="0" smtClean="0"/>
              <a:t>Social, Emotional and Mental Health: </a:t>
            </a:r>
            <a:r>
              <a:rPr lang="en-US" dirty="0" smtClean="0"/>
              <a:t>Includes a range of emotional needs including trauma, ADHD, attachment needs.  </a:t>
            </a:r>
            <a:endParaRPr lang="en-US" dirty="0"/>
          </a:p>
          <a:p>
            <a:endParaRPr lang="en-US" b="1" dirty="0" smtClean="0"/>
          </a:p>
          <a:p>
            <a:r>
              <a:rPr lang="en-US" b="1" dirty="0" smtClean="0"/>
              <a:t>Physical and Sensory Impairment: </a:t>
            </a:r>
            <a:r>
              <a:rPr lang="en-US" dirty="0" smtClean="0"/>
              <a:t>Physical disabilities, hearing or sight impairments and sensory sensitivities.</a:t>
            </a:r>
            <a:endParaRPr lang="en-GB" b="1" dirty="0"/>
          </a:p>
        </p:txBody>
      </p:sp>
      <p:pic>
        <p:nvPicPr>
          <p:cNvPr id="4" name="Picture 2" descr="Including students with SEN/disabilities – Rhinegold Publish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53349" y="90125"/>
            <a:ext cx="5413374" cy="13533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195215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smtClean="0"/>
              <a:t>SEN Support</a:t>
            </a:r>
            <a:endParaRPr lang="en-GB" u="sng" dirty="0"/>
          </a:p>
        </p:txBody>
      </p:sp>
      <p:sp>
        <p:nvSpPr>
          <p:cNvPr id="3" name="Content Placeholder 2"/>
          <p:cNvSpPr>
            <a:spLocks noGrp="1"/>
          </p:cNvSpPr>
          <p:nvPr>
            <p:ph idx="1"/>
          </p:nvPr>
        </p:nvSpPr>
        <p:spPr>
          <a:xfrm>
            <a:off x="838199" y="1825624"/>
            <a:ext cx="10691949" cy="4784182"/>
          </a:xfrm>
        </p:spPr>
        <p:txBody>
          <a:bodyPr>
            <a:normAutofit fontScale="92500" lnSpcReduction="10000"/>
          </a:bodyPr>
          <a:lstStyle/>
          <a:p>
            <a:r>
              <a:rPr lang="en-US" dirty="0" smtClean="0"/>
              <a:t>The majority of our children with SEN come under School SEN Support and their needs are mainly met in the classroom, through strategies and resources provided by the teacher and the class TA.</a:t>
            </a:r>
          </a:p>
          <a:p>
            <a:endParaRPr lang="en-US" dirty="0"/>
          </a:p>
          <a:p>
            <a:r>
              <a:rPr lang="en-US" dirty="0" smtClean="0"/>
              <a:t>Our SEN Support funding is used to pay for each class to have a designated Teaching Assistant every morning and this additional adult provides the capacity for children who need extra help to get this.</a:t>
            </a:r>
          </a:p>
          <a:p>
            <a:endParaRPr lang="en-US" dirty="0"/>
          </a:p>
          <a:p>
            <a:r>
              <a:rPr lang="en-US" dirty="0" smtClean="0"/>
              <a:t>A few children’s needs require a higher level of support and provision and we need to apply to the local authority for an EHCP (Education Health and Care Plan).  If this is granted, it identifies provision that a school must provide and often allocates additional funding to help cover this.</a:t>
            </a:r>
            <a:endParaRPr lang="en-GB" dirty="0"/>
          </a:p>
        </p:txBody>
      </p:sp>
      <p:pic>
        <p:nvPicPr>
          <p:cNvPr id="4" name="Picture 2" descr="Including students with SEN/disabilities – Rhinegold Publish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53349" y="90125"/>
            <a:ext cx="5413374" cy="13533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730543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3474" y="356416"/>
            <a:ext cx="10515600" cy="1325563"/>
          </a:xfrm>
        </p:spPr>
        <p:txBody>
          <a:bodyPr/>
          <a:lstStyle/>
          <a:p>
            <a:r>
              <a:rPr lang="en-US" u="sng" dirty="0" smtClean="0"/>
              <a:t>Literacy Difficulties, including Dyslexia</a:t>
            </a:r>
            <a:endParaRPr lang="en-GB" u="sng" dirty="0"/>
          </a:p>
        </p:txBody>
      </p:sp>
      <p:graphicFrame>
        <p:nvGraphicFramePr>
          <p:cNvPr id="5" name="Table 4"/>
          <p:cNvGraphicFramePr>
            <a:graphicFrameLocks noGrp="1"/>
          </p:cNvGraphicFramePr>
          <p:nvPr>
            <p:extLst>
              <p:ext uri="{D42A27DB-BD31-4B8C-83A1-F6EECF244321}">
                <p14:modId xmlns:p14="http://schemas.microsoft.com/office/powerpoint/2010/main" val="1182119449"/>
              </p:ext>
            </p:extLst>
          </p:nvPr>
        </p:nvGraphicFramePr>
        <p:xfrm>
          <a:off x="583474" y="1439579"/>
          <a:ext cx="9083040" cy="5300720"/>
        </p:xfrm>
        <a:graphic>
          <a:graphicData uri="http://schemas.openxmlformats.org/drawingml/2006/table">
            <a:tbl>
              <a:tblPr firstRow="1" bandRow="1">
                <a:tableStyleId>{21E4AEA4-8DFA-4A89-87EB-49C32662AFE0}</a:tableStyleId>
              </a:tblPr>
              <a:tblGrid>
                <a:gridCol w="4541520">
                  <a:extLst>
                    <a:ext uri="{9D8B030D-6E8A-4147-A177-3AD203B41FA5}">
                      <a16:colId xmlns:a16="http://schemas.microsoft.com/office/drawing/2014/main" val="2037409317"/>
                    </a:ext>
                  </a:extLst>
                </a:gridCol>
                <a:gridCol w="4541520">
                  <a:extLst>
                    <a:ext uri="{9D8B030D-6E8A-4147-A177-3AD203B41FA5}">
                      <a16:colId xmlns:a16="http://schemas.microsoft.com/office/drawing/2014/main" val="1250090632"/>
                    </a:ext>
                  </a:extLst>
                </a:gridCol>
              </a:tblGrid>
              <a:tr h="942080">
                <a:tc>
                  <a:txBody>
                    <a:bodyPr/>
                    <a:lstStyle/>
                    <a:p>
                      <a:r>
                        <a:rPr lang="en-US" sz="2400" dirty="0" smtClean="0">
                          <a:solidFill>
                            <a:schemeClr val="tx1"/>
                          </a:solidFill>
                        </a:rPr>
                        <a:t>Signs we would be concerned about…</a:t>
                      </a:r>
                      <a:endParaRPr lang="en-GB" sz="2400" dirty="0">
                        <a:solidFill>
                          <a:schemeClr val="tx1"/>
                        </a:solidFill>
                      </a:endParaRPr>
                    </a:p>
                  </a:txBody>
                  <a:tcPr/>
                </a:tc>
                <a:tc>
                  <a:txBody>
                    <a:bodyPr/>
                    <a:lstStyle/>
                    <a:p>
                      <a:r>
                        <a:rPr lang="en-US" sz="2400" dirty="0" smtClean="0">
                          <a:solidFill>
                            <a:schemeClr val="tx1"/>
                          </a:solidFill>
                        </a:rPr>
                        <a:t>Times</a:t>
                      </a:r>
                      <a:r>
                        <a:rPr lang="en-US" sz="2400" baseline="0" dirty="0" smtClean="0">
                          <a:solidFill>
                            <a:schemeClr val="tx1"/>
                          </a:solidFill>
                        </a:rPr>
                        <a:t> when we would not be so worried…</a:t>
                      </a:r>
                      <a:endParaRPr lang="en-GB" sz="2400" dirty="0">
                        <a:solidFill>
                          <a:schemeClr val="tx1"/>
                        </a:solidFill>
                      </a:endParaRPr>
                    </a:p>
                  </a:txBody>
                  <a:tcPr/>
                </a:tc>
                <a:extLst>
                  <a:ext uri="{0D108BD9-81ED-4DB2-BD59-A6C34878D82A}">
                    <a16:rowId xmlns:a16="http://schemas.microsoft.com/office/drawing/2014/main" val="1807281340"/>
                  </a:ext>
                </a:extLst>
              </a:tr>
              <a:tr h="3593861">
                <a:tc>
                  <a:txBody>
                    <a:bodyPr/>
                    <a:lstStyle/>
                    <a:p>
                      <a:pPr marL="342900" indent="-342900">
                        <a:buFont typeface="Arial" panose="020B0604020202020204" pitchFamily="34" charset="0"/>
                        <a:buChar char="•"/>
                      </a:pPr>
                      <a:r>
                        <a:rPr lang="en-US" sz="2000" dirty="0" smtClean="0"/>
                        <a:t>When children cannot read back their own writing</a:t>
                      </a:r>
                      <a:r>
                        <a:rPr lang="en-US" sz="2000" baseline="0" dirty="0" smtClean="0"/>
                        <a:t> and cannot communicate this way.</a:t>
                      </a:r>
                    </a:p>
                    <a:p>
                      <a:pPr marL="342900" indent="-342900">
                        <a:buFont typeface="Arial" panose="020B0604020202020204" pitchFamily="34" charset="0"/>
                        <a:buChar char="•"/>
                      </a:pPr>
                      <a:r>
                        <a:rPr lang="en-US" sz="2000" baseline="0" dirty="0" smtClean="0"/>
                        <a:t>When children cannot focus on both the mechanics or writing and spelling / ideas at the same time.</a:t>
                      </a:r>
                    </a:p>
                    <a:p>
                      <a:pPr marL="342900" indent="-342900">
                        <a:buFont typeface="Arial" panose="020B0604020202020204" pitchFamily="34" charset="0"/>
                        <a:buChar char="•"/>
                      </a:pPr>
                      <a:r>
                        <a:rPr lang="en-US" sz="2000" baseline="0" dirty="0" smtClean="0"/>
                        <a:t>When children do not retain phonics and struggle to blend after intervention and support.</a:t>
                      </a:r>
                    </a:p>
                    <a:p>
                      <a:pPr marL="342900" indent="-342900">
                        <a:buFont typeface="Arial" panose="020B0604020202020204" pitchFamily="34" charset="0"/>
                        <a:buChar char="•"/>
                      </a:pPr>
                      <a:r>
                        <a:rPr lang="en-US" sz="2000" baseline="0" dirty="0" smtClean="0"/>
                        <a:t>When children’s processing speed seems slow, or memory is weak.</a:t>
                      </a:r>
                    </a:p>
                    <a:p>
                      <a:pPr marL="342900" indent="-342900">
                        <a:buFont typeface="Arial" panose="020B0604020202020204" pitchFamily="34" charset="0"/>
                        <a:buChar char="•"/>
                      </a:pPr>
                      <a:r>
                        <a:rPr lang="en-US" sz="2000" baseline="0" dirty="0" smtClean="0"/>
                        <a:t>When children understand what they hear really well and are frustrated by their reading / writing.</a:t>
                      </a:r>
                      <a:endParaRPr lang="en-GB" sz="2000" dirty="0"/>
                    </a:p>
                  </a:txBody>
                  <a:tcPr/>
                </a:tc>
                <a:tc>
                  <a:txBody>
                    <a:bodyPr/>
                    <a:lstStyle/>
                    <a:p>
                      <a:pPr marL="342900" indent="-342900">
                        <a:buFont typeface="Arial" panose="020B0604020202020204" pitchFamily="34" charset="0"/>
                        <a:buChar char="•"/>
                      </a:pPr>
                      <a:r>
                        <a:rPr lang="en-US" sz="2000" dirty="0" smtClean="0"/>
                        <a:t>If children reverse particular letters when writing or reading.</a:t>
                      </a:r>
                    </a:p>
                    <a:p>
                      <a:pPr marL="342900" indent="-342900">
                        <a:buFont typeface="Arial" panose="020B0604020202020204" pitchFamily="34" charset="0"/>
                        <a:buChar char="•"/>
                      </a:pPr>
                      <a:r>
                        <a:rPr lang="en-US" sz="2000" dirty="0" smtClean="0"/>
                        <a:t>If children misspell words but they can be read and they can put their ideas in writing.</a:t>
                      </a:r>
                    </a:p>
                    <a:p>
                      <a:pPr marL="342900" indent="-342900">
                        <a:buFont typeface="Arial" panose="020B0604020202020204" pitchFamily="34" charset="0"/>
                        <a:buChar char="•"/>
                      </a:pPr>
                      <a:r>
                        <a:rPr lang="en-US" sz="2000" dirty="0" smtClean="0"/>
                        <a:t>If children’s writing is not clear but they can make it clear</a:t>
                      </a:r>
                      <a:r>
                        <a:rPr lang="en-US" sz="2000" baseline="0" dirty="0" smtClean="0"/>
                        <a:t> with prompts.</a:t>
                      </a:r>
                    </a:p>
                    <a:p>
                      <a:pPr marL="342900" indent="-342900">
                        <a:buFont typeface="Arial" panose="020B0604020202020204" pitchFamily="34" charset="0"/>
                        <a:buChar char="•"/>
                      </a:pPr>
                      <a:r>
                        <a:rPr lang="en-US" sz="2000" baseline="0" dirty="0" smtClean="0"/>
                        <a:t>If children can sound out words with support but are reluctant to.</a:t>
                      </a:r>
                    </a:p>
                    <a:p>
                      <a:pPr marL="342900" indent="-342900">
                        <a:buFont typeface="Arial" panose="020B0604020202020204" pitchFamily="34" charset="0"/>
                        <a:buChar char="•"/>
                      </a:pPr>
                      <a:r>
                        <a:rPr lang="en-US" sz="2000" baseline="0" dirty="0" smtClean="0"/>
                        <a:t>If children prefer you to read to them at home than them reading to you.</a:t>
                      </a:r>
                      <a:endParaRPr lang="en-GB" sz="2000" dirty="0"/>
                    </a:p>
                  </a:txBody>
                  <a:tcPr/>
                </a:tc>
                <a:extLst>
                  <a:ext uri="{0D108BD9-81ED-4DB2-BD59-A6C34878D82A}">
                    <a16:rowId xmlns:a16="http://schemas.microsoft.com/office/drawing/2014/main" val="575317685"/>
                  </a:ext>
                </a:extLst>
              </a:tr>
            </a:tbl>
          </a:graphicData>
        </a:graphic>
      </p:graphicFrame>
      <p:sp>
        <p:nvSpPr>
          <p:cNvPr id="6" name="AutoShape 2" descr="1,600+ Learning Disability Illustrations, Royalty-Free Vector Graphics &amp; Clip  Art - iStock | Learning disability icon, Autism, Dyslexi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2" name="Picture 4" descr="1,600+ Learning Disability Illustrations, Royalty-Free Vector Graphics &amp; Clip  Art - iStock | Learning disability icon, Autism, Dyslexi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918807" y="4580709"/>
            <a:ext cx="2188193" cy="21595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341654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3474" y="356416"/>
            <a:ext cx="10515600" cy="1325563"/>
          </a:xfrm>
        </p:spPr>
        <p:txBody>
          <a:bodyPr/>
          <a:lstStyle/>
          <a:p>
            <a:r>
              <a:rPr lang="en-US" u="sng" dirty="0" smtClean="0"/>
              <a:t>Literacy Difficulties, including Dyslexia</a:t>
            </a:r>
            <a:endParaRPr lang="en-GB" u="sng" dirty="0"/>
          </a:p>
        </p:txBody>
      </p:sp>
      <p:graphicFrame>
        <p:nvGraphicFramePr>
          <p:cNvPr id="5" name="Table 4"/>
          <p:cNvGraphicFramePr>
            <a:graphicFrameLocks noGrp="1"/>
          </p:cNvGraphicFramePr>
          <p:nvPr>
            <p:extLst>
              <p:ext uri="{D42A27DB-BD31-4B8C-83A1-F6EECF244321}">
                <p14:modId xmlns:p14="http://schemas.microsoft.com/office/powerpoint/2010/main" val="1571276706"/>
              </p:ext>
            </p:extLst>
          </p:nvPr>
        </p:nvGraphicFramePr>
        <p:xfrm>
          <a:off x="583474" y="1439579"/>
          <a:ext cx="9083040" cy="4995920"/>
        </p:xfrm>
        <a:graphic>
          <a:graphicData uri="http://schemas.openxmlformats.org/drawingml/2006/table">
            <a:tbl>
              <a:tblPr firstRow="1" bandRow="1">
                <a:tableStyleId>{21E4AEA4-8DFA-4A89-87EB-49C32662AFE0}</a:tableStyleId>
              </a:tblPr>
              <a:tblGrid>
                <a:gridCol w="4541520">
                  <a:extLst>
                    <a:ext uri="{9D8B030D-6E8A-4147-A177-3AD203B41FA5}">
                      <a16:colId xmlns:a16="http://schemas.microsoft.com/office/drawing/2014/main" val="2037409317"/>
                    </a:ext>
                  </a:extLst>
                </a:gridCol>
                <a:gridCol w="4541520">
                  <a:extLst>
                    <a:ext uri="{9D8B030D-6E8A-4147-A177-3AD203B41FA5}">
                      <a16:colId xmlns:a16="http://schemas.microsoft.com/office/drawing/2014/main" val="1250090632"/>
                    </a:ext>
                  </a:extLst>
                </a:gridCol>
              </a:tblGrid>
              <a:tr h="942080">
                <a:tc>
                  <a:txBody>
                    <a:bodyPr/>
                    <a:lstStyle/>
                    <a:p>
                      <a:r>
                        <a:rPr lang="en-US" sz="2400" dirty="0" smtClean="0">
                          <a:solidFill>
                            <a:schemeClr val="tx1"/>
                          </a:solidFill>
                        </a:rPr>
                        <a:t>Main things we do to support at school</a:t>
                      </a:r>
                      <a:endParaRPr lang="en-GB" sz="2400" dirty="0">
                        <a:solidFill>
                          <a:schemeClr val="tx1"/>
                        </a:solidFill>
                      </a:endParaRPr>
                    </a:p>
                  </a:txBody>
                  <a:tcPr/>
                </a:tc>
                <a:tc>
                  <a:txBody>
                    <a:bodyPr/>
                    <a:lstStyle/>
                    <a:p>
                      <a:r>
                        <a:rPr lang="en-US" sz="2400" dirty="0" smtClean="0">
                          <a:solidFill>
                            <a:schemeClr val="tx1"/>
                          </a:solidFill>
                        </a:rPr>
                        <a:t>Things you can do at home</a:t>
                      </a:r>
                      <a:endParaRPr lang="en-GB" sz="2400" dirty="0">
                        <a:solidFill>
                          <a:schemeClr val="tx1"/>
                        </a:solidFill>
                      </a:endParaRPr>
                    </a:p>
                  </a:txBody>
                  <a:tcPr/>
                </a:tc>
                <a:extLst>
                  <a:ext uri="{0D108BD9-81ED-4DB2-BD59-A6C34878D82A}">
                    <a16:rowId xmlns:a16="http://schemas.microsoft.com/office/drawing/2014/main" val="1807281340"/>
                  </a:ext>
                </a:extLst>
              </a:tr>
              <a:tr h="3593861">
                <a:tc>
                  <a:txBody>
                    <a:bodyPr/>
                    <a:lstStyle/>
                    <a:p>
                      <a:pPr marL="342900" indent="-342900">
                        <a:buFont typeface="Arial" panose="020B0604020202020204" pitchFamily="34" charset="0"/>
                        <a:buChar char="•"/>
                      </a:pPr>
                      <a:r>
                        <a:rPr lang="en-US" sz="2000" dirty="0" smtClean="0"/>
                        <a:t>Match</a:t>
                      </a:r>
                      <a:r>
                        <a:rPr lang="en-US" sz="2000" baseline="0" dirty="0" smtClean="0"/>
                        <a:t> reading books to children’s levels so that they are reading text that they can access.  Also take reading for pleasure books home.</a:t>
                      </a:r>
                    </a:p>
                    <a:p>
                      <a:pPr marL="342900" indent="-342900">
                        <a:buFont typeface="Arial" panose="020B0604020202020204" pitchFamily="34" charset="0"/>
                        <a:buChar char="•"/>
                      </a:pPr>
                      <a:r>
                        <a:rPr lang="en-US" sz="2000" baseline="0" dirty="0" smtClean="0"/>
                        <a:t>Continue phonics input until they are at a level where they know most graphemes.</a:t>
                      </a:r>
                    </a:p>
                    <a:p>
                      <a:pPr marL="342900" indent="-342900">
                        <a:buFont typeface="Arial" panose="020B0604020202020204" pitchFamily="34" charset="0"/>
                        <a:buChar char="•"/>
                      </a:pPr>
                      <a:r>
                        <a:rPr lang="en-US" sz="2000" baseline="0" dirty="0" smtClean="0"/>
                        <a:t>Precision teaching</a:t>
                      </a:r>
                    </a:p>
                    <a:p>
                      <a:pPr marL="342900" indent="-342900">
                        <a:buFont typeface="Arial" panose="020B0604020202020204" pitchFamily="34" charset="0"/>
                        <a:buChar char="•"/>
                      </a:pPr>
                      <a:r>
                        <a:rPr lang="en-US" sz="2000" baseline="0" dirty="0" smtClean="0"/>
                        <a:t>Different </a:t>
                      </a:r>
                      <a:r>
                        <a:rPr lang="en-US" sz="2000" baseline="0" dirty="0" err="1" smtClean="0"/>
                        <a:t>colour</a:t>
                      </a:r>
                      <a:r>
                        <a:rPr lang="en-US" sz="2000" baseline="0" dirty="0" smtClean="0"/>
                        <a:t> backgrounds for text.</a:t>
                      </a:r>
                    </a:p>
                    <a:p>
                      <a:pPr marL="342900" indent="-342900">
                        <a:buFont typeface="Arial" panose="020B0604020202020204" pitchFamily="34" charset="0"/>
                        <a:buChar char="•"/>
                      </a:pPr>
                      <a:r>
                        <a:rPr lang="en-US" sz="2000" baseline="0" dirty="0" smtClean="0"/>
                        <a:t>Word mats to support spelling / vocabulary</a:t>
                      </a:r>
                    </a:p>
                    <a:p>
                      <a:pPr marL="342900" indent="-342900">
                        <a:buFont typeface="Arial" panose="020B0604020202020204" pitchFamily="34" charset="0"/>
                        <a:buChar char="•"/>
                      </a:pPr>
                      <a:r>
                        <a:rPr lang="en-US" sz="2000" baseline="0" dirty="0" smtClean="0"/>
                        <a:t>Model texts – sentence starters</a:t>
                      </a:r>
                    </a:p>
                    <a:p>
                      <a:pPr marL="342900" indent="-342900">
                        <a:buFont typeface="Arial" panose="020B0604020202020204" pitchFamily="34" charset="0"/>
                        <a:buChar char="•"/>
                      </a:pPr>
                      <a:r>
                        <a:rPr lang="en-US" sz="2000" baseline="0" dirty="0" smtClean="0"/>
                        <a:t>Talk a text / scribe at times</a:t>
                      </a:r>
                      <a:endParaRPr lang="en-GB" sz="2000" dirty="0"/>
                    </a:p>
                  </a:txBody>
                  <a:tcPr/>
                </a:tc>
                <a:tc>
                  <a:txBody>
                    <a:bodyPr/>
                    <a:lstStyle/>
                    <a:p>
                      <a:pPr marL="342900" indent="-342900">
                        <a:buFont typeface="Arial" panose="020B0604020202020204" pitchFamily="34" charset="0"/>
                        <a:buChar char="•"/>
                      </a:pPr>
                      <a:r>
                        <a:rPr lang="en-US" sz="2000" dirty="0" smtClean="0"/>
                        <a:t>Read to / with</a:t>
                      </a:r>
                      <a:r>
                        <a:rPr lang="en-US" sz="2000" baseline="0" dirty="0" smtClean="0"/>
                        <a:t> them.  If children are finding it hard to read, read to them.  This is just as valuable and can help them love books.</a:t>
                      </a:r>
                    </a:p>
                    <a:p>
                      <a:pPr marL="342900" indent="-342900">
                        <a:buFont typeface="Arial" panose="020B0604020202020204" pitchFamily="34" charset="0"/>
                        <a:buChar char="•"/>
                      </a:pPr>
                      <a:r>
                        <a:rPr lang="en-US" sz="2000" baseline="0" dirty="0" smtClean="0"/>
                        <a:t>Make any spelling / writing practice fun – try to make it multi-sensory: write in flour / on phone / with magnetic letters</a:t>
                      </a:r>
                    </a:p>
                    <a:p>
                      <a:pPr marL="342900" indent="-342900">
                        <a:buFont typeface="Arial" panose="020B0604020202020204" pitchFamily="34" charset="0"/>
                        <a:buChar char="•"/>
                      </a:pPr>
                      <a:r>
                        <a:rPr lang="en-US" sz="2000" baseline="0" dirty="0" smtClean="0"/>
                        <a:t>Notice words around you so reading is just part of ‘looking’.</a:t>
                      </a:r>
                    </a:p>
                    <a:p>
                      <a:pPr marL="342900" indent="-342900">
                        <a:buFont typeface="Arial" panose="020B0604020202020204" pitchFamily="34" charset="0"/>
                        <a:buChar char="•"/>
                      </a:pPr>
                      <a:r>
                        <a:rPr lang="en-US" sz="2000" baseline="0" dirty="0" smtClean="0"/>
                        <a:t>Talk ideas – if children’s spoken language is strong, this really benefits them.</a:t>
                      </a:r>
                      <a:endParaRPr lang="en-GB" sz="2000" dirty="0"/>
                    </a:p>
                  </a:txBody>
                  <a:tcPr/>
                </a:tc>
                <a:extLst>
                  <a:ext uri="{0D108BD9-81ED-4DB2-BD59-A6C34878D82A}">
                    <a16:rowId xmlns:a16="http://schemas.microsoft.com/office/drawing/2014/main" val="575317685"/>
                  </a:ext>
                </a:extLst>
              </a:tr>
            </a:tbl>
          </a:graphicData>
        </a:graphic>
      </p:graphicFrame>
      <p:sp>
        <p:nvSpPr>
          <p:cNvPr id="6" name="AutoShape 2" descr="1,600+ Learning Disability Illustrations, Royalty-Free Vector Graphics &amp; Clip  Art - iStock | Learning disability icon, Autism, Dyslexi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2" name="Picture 4" descr="1,600+ Learning Disability Illustrations, Royalty-Free Vector Graphics &amp; Clip  Art - iStock | Learning disability icon, Autism, Dyslexi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918807" y="4580709"/>
            <a:ext cx="2188193" cy="21595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707320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3474" y="356416"/>
            <a:ext cx="10515600" cy="1325563"/>
          </a:xfrm>
        </p:spPr>
        <p:txBody>
          <a:bodyPr/>
          <a:lstStyle/>
          <a:p>
            <a:r>
              <a:rPr lang="en-US" u="sng" dirty="0" smtClean="0"/>
              <a:t>Literacy Difficulties, including Dyslexia</a:t>
            </a:r>
            <a:endParaRPr lang="en-GB" u="sng" dirty="0"/>
          </a:p>
        </p:txBody>
      </p:sp>
      <p:graphicFrame>
        <p:nvGraphicFramePr>
          <p:cNvPr id="5" name="Table 4"/>
          <p:cNvGraphicFramePr>
            <a:graphicFrameLocks noGrp="1"/>
          </p:cNvGraphicFramePr>
          <p:nvPr>
            <p:extLst>
              <p:ext uri="{D42A27DB-BD31-4B8C-83A1-F6EECF244321}">
                <p14:modId xmlns:p14="http://schemas.microsoft.com/office/powerpoint/2010/main" val="1571276706"/>
              </p:ext>
            </p:extLst>
          </p:nvPr>
        </p:nvGraphicFramePr>
        <p:xfrm>
          <a:off x="583474" y="1439579"/>
          <a:ext cx="9083040" cy="4995920"/>
        </p:xfrm>
        <a:graphic>
          <a:graphicData uri="http://schemas.openxmlformats.org/drawingml/2006/table">
            <a:tbl>
              <a:tblPr firstRow="1" bandRow="1">
                <a:tableStyleId>{21E4AEA4-8DFA-4A89-87EB-49C32662AFE0}</a:tableStyleId>
              </a:tblPr>
              <a:tblGrid>
                <a:gridCol w="4541520">
                  <a:extLst>
                    <a:ext uri="{9D8B030D-6E8A-4147-A177-3AD203B41FA5}">
                      <a16:colId xmlns:a16="http://schemas.microsoft.com/office/drawing/2014/main" val="2037409317"/>
                    </a:ext>
                  </a:extLst>
                </a:gridCol>
                <a:gridCol w="4541520">
                  <a:extLst>
                    <a:ext uri="{9D8B030D-6E8A-4147-A177-3AD203B41FA5}">
                      <a16:colId xmlns:a16="http://schemas.microsoft.com/office/drawing/2014/main" val="1250090632"/>
                    </a:ext>
                  </a:extLst>
                </a:gridCol>
              </a:tblGrid>
              <a:tr h="942080">
                <a:tc>
                  <a:txBody>
                    <a:bodyPr/>
                    <a:lstStyle/>
                    <a:p>
                      <a:r>
                        <a:rPr lang="en-US" sz="2400" dirty="0" smtClean="0">
                          <a:solidFill>
                            <a:schemeClr val="tx1"/>
                          </a:solidFill>
                        </a:rPr>
                        <a:t>Main things we do to support at school</a:t>
                      </a:r>
                      <a:endParaRPr lang="en-GB" sz="2400" dirty="0">
                        <a:solidFill>
                          <a:schemeClr val="tx1"/>
                        </a:solidFill>
                      </a:endParaRPr>
                    </a:p>
                  </a:txBody>
                  <a:tcPr/>
                </a:tc>
                <a:tc>
                  <a:txBody>
                    <a:bodyPr/>
                    <a:lstStyle/>
                    <a:p>
                      <a:r>
                        <a:rPr lang="en-US" sz="2400" dirty="0" smtClean="0">
                          <a:solidFill>
                            <a:schemeClr val="tx1"/>
                          </a:solidFill>
                        </a:rPr>
                        <a:t>Things you can do at home</a:t>
                      </a:r>
                      <a:endParaRPr lang="en-GB" sz="2400" dirty="0">
                        <a:solidFill>
                          <a:schemeClr val="tx1"/>
                        </a:solidFill>
                      </a:endParaRPr>
                    </a:p>
                  </a:txBody>
                  <a:tcPr/>
                </a:tc>
                <a:extLst>
                  <a:ext uri="{0D108BD9-81ED-4DB2-BD59-A6C34878D82A}">
                    <a16:rowId xmlns:a16="http://schemas.microsoft.com/office/drawing/2014/main" val="1807281340"/>
                  </a:ext>
                </a:extLst>
              </a:tr>
              <a:tr h="3593861">
                <a:tc>
                  <a:txBody>
                    <a:bodyPr/>
                    <a:lstStyle/>
                    <a:p>
                      <a:pPr marL="342900" indent="-342900">
                        <a:buFont typeface="Arial" panose="020B0604020202020204" pitchFamily="34" charset="0"/>
                        <a:buChar char="•"/>
                      </a:pPr>
                      <a:r>
                        <a:rPr lang="en-US" sz="2000" dirty="0" smtClean="0"/>
                        <a:t>Match</a:t>
                      </a:r>
                      <a:r>
                        <a:rPr lang="en-US" sz="2000" baseline="0" dirty="0" smtClean="0"/>
                        <a:t> reading books to children’s levels so that they are reading text that they can access.  Also take reading for pleasure books home.</a:t>
                      </a:r>
                    </a:p>
                    <a:p>
                      <a:pPr marL="342900" indent="-342900">
                        <a:buFont typeface="Arial" panose="020B0604020202020204" pitchFamily="34" charset="0"/>
                        <a:buChar char="•"/>
                      </a:pPr>
                      <a:r>
                        <a:rPr lang="en-US" sz="2000" baseline="0" dirty="0" smtClean="0"/>
                        <a:t>Continue phonics input until they are at a level where they know most graphemes.</a:t>
                      </a:r>
                    </a:p>
                    <a:p>
                      <a:pPr marL="342900" indent="-342900">
                        <a:buFont typeface="Arial" panose="020B0604020202020204" pitchFamily="34" charset="0"/>
                        <a:buChar char="•"/>
                      </a:pPr>
                      <a:r>
                        <a:rPr lang="en-US" sz="2000" baseline="0" dirty="0" smtClean="0"/>
                        <a:t>Precision teaching</a:t>
                      </a:r>
                    </a:p>
                    <a:p>
                      <a:pPr marL="342900" indent="-342900">
                        <a:buFont typeface="Arial" panose="020B0604020202020204" pitchFamily="34" charset="0"/>
                        <a:buChar char="•"/>
                      </a:pPr>
                      <a:r>
                        <a:rPr lang="en-US" sz="2000" baseline="0" dirty="0" smtClean="0"/>
                        <a:t>Different </a:t>
                      </a:r>
                      <a:r>
                        <a:rPr lang="en-US" sz="2000" baseline="0" dirty="0" err="1" smtClean="0"/>
                        <a:t>colour</a:t>
                      </a:r>
                      <a:r>
                        <a:rPr lang="en-US" sz="2000" baseline="0" dirty="0" smtClean="0"/>
                        <a:t> backgrounds for text.</a:t>
                      </a:r>
                    </a:p>
                    <a:p>
                      <a:pPr marL="342900" indent="-342900">
                        <a:buFont typeface="Arial" panose="020B0604020202020204" pitchFamily="34" charset="0"/>
                        <a:buChar char="•"/>
                      </a:pPr>
                      <a:r>
                        <a:rPr lang="en-US" sz="2000" baseline="0" dirty="0" smtClean="0"/>
                        <a:t>Word mats to support spelling / vocabulary</a:t>
                      </a:r>
                    </a:p>
                    <a:p>
                      <a:pPr marL="342900" indent="-342900">
                        <a:buFont typeface="Arial" panose="020B0604020202020204" pitchFamily="34" charset="0"/>
                        <a:buChar char="•"/>
                      </a:pPr>
                      <a:r>
                        <a:rPr lang="en-US" sz="2000" baseline="0" dirty="0" smtClean="0"/>
                        <a:t>Model texts – sentence starters</a:t>
                      </a:r>
                    </a:p>
                    <a:p>
                      <a:pPr marL="342900" indent="-342900">
                        <a:buFont typeface="Arial" panose="020B0604020202020204" pitchFamily="34" charset="0"/>
                        <a:buChar char="•"/>
                      </a:pPr>
                      <a:r>
                        <a:rPr lang="en-US" sz="2000" baseline="0" dirty="0" smtClean="0"/>
                        <a:t>Talk a text / scribe at times</a:t>
                      </a:r>
                      <a:endParaRPr lang="en-GB" sz="2000" dirty="0"/>
                    </a:p>
                  </a:txBody>
                  <a:tcPr/>
                </a:tc>
                <a:tc>
                  <a:txBody>
                    <a:bodyPr/>
                    <a:lstStyle/>
                    <a:p>
                      <a:pPr marL="342900" indent="-342900">
                        <a:buFont typeface="Arial" panose="020B0604020202020204" pitchFamily="34" charset="0"/>
                        <a:buChar char="•"/>
                      </a:pPr>
                      <a:r>
                        <a:rPr lang="en-US" sz="2000" dirty="0" smtClean="0"/>
                        <a:t>Read to / with</a:t>
                      </a:r>
                      <a:r>
                        <a:rPr lang="en-US" sz="2000" baseline="0" dirty="0" smtClean="0"/>
                        <a:t> them.  If children are finding it hard to read, read to them.  This is just as valuable and can help them love books.</a:t>
                      </a:r>
                    </a:p>
                    <a:p>
                      <a:pPr marL="342900" indent="-342900">
                        <a:buFont typeface="Arial" panose="020B0604020202020204" pitchFamily="34" charset="0"/>
                        <a:buChar char="•"/>
                      </a:pPr>
                      <a:r>
                        <a:rPr lang="en-US" sz="2000" baseline="0" dirty="0" smtClean="0"/>
                        <a:t>Make any spelling / writing practice fun – try to make it multi-sensory: write in flour / on phone / with magnetic letters</a:t>
                      </a:r>
                    </a:p>
                    <a:p>
                      <a:pPr marL="342900" indent="-342900">
                        <a:buFont typeface="Arial" panose="020B0604020202020204" pitchFamily="34" charset="0"/>
                        <a:buChar char="•"/>
                      </a:pPr>
                      <a:r>
                        <a:rPr lang="en-US" sz="2000" baseline="0" dirty="0" smtClean="0"/>
                        <a:t>Notice words around you so reading is just part of ‘looking’.</a:t>
                      </a:r>
                    </a:p>
                    <a:p>
                      <a:pPr marL="342900" indent="-342900">
                        <a:buFont typeface="Arial" panose="020B0604020202020204" pitchFamily="34" charset="0"/>
                        <a:buChar char="•"/>
                      </a:pPr>
                      <a:r>
                        <a:rPr lang="en-US" sz="2000" baseline="0" dirty="0" smtClean="0"/>
                        <a:t>Talk ideas – if children’s spoken language is strong, this really benefits them.</a:t>
                      </a:r>
                      <a:endParaRPr lang="en-GB" sz="2000" dirty="0"/>
                    </a:p>
                  </a:txBody>
                  <a:tcPr/>
                </a:tc>
                <a:extLst>
                  <a:ext uri="{0D108BD9-81ED-4DB2-BD59-A6C34878D82A}">
                    <a16:rowId xmlns:a16="http://schemas.microsoft.com/office/drawing/2014/main" val="575317685"/>
                  </a:ext>
                </a:extLst>
              </a:tr>
            </a:tbl>
          </a:graphicData>
        </a:graphic>
      </p:graphicFrame>
      <p:sp>
        <p:nvSpPr>
          <p:cNvPr id="6" name="AutoShape 2" descr="1,600+ Learning Disability Illustrations, Royalty-Free Vector Graphics &amp; Clip  Art - iStock | Learning disability icon, Autism, Dyslexi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2" name="Picture 4" descr="1,600+ Learning Disability Illustrations, Royalty-Free Vector Graphics &amp; Clip  Art - iStock | Learning disability icon, Autism, Dyslexi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918807" y="4580709"/>
            <a:ext cx="2188193" cy="2159590"/>
          </a:xfrm>
          <a:prstGeom prst="rect">
            <a:avLst/>
          </a:prstGeom>
          <a:noFill/>
          <a:extLst>
            <a:ext uri="{909E8E84-426E-40DD-AFC4-6F175D3DCCD1}">
              <a14:hiddenFill xmlns:a14="http://schemas.microsoft.com/office/drawing/2010/main">
                <a:solidFill>
                  <a:srgbClr val="FFFFFF"/>
                </a:solidFill>
              </a14:hiddenFill>
            </a:ext>
          </a:extLst>
        </p:spPr>
      </p:pic>
      <p:sp>
        <p:nvSpPr>
          <p:cNvPr id="7" name="Explosion 1 6"/>
          <p:cNvSpPr/>
          <p:nvPr/>
        </p:nvSpPr>
        <p:spPr>
          <a:xfrm>
            <a:off x="9459594" y="418012"/>
            <a:ext cx="2647406" cy="4563156"/>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We can screen for Dyslexia but cannot diagnose it.</a:t>
            </a:r>
            <a:endParaRPr lang="en-GB" dirty="0"/>
          </a:p>
        </p:txBody>
      </p:sp>
    </p:spTree>
    <p:extLst>
      <p:ext uri="{BB962C8B-B14F-4D97-AF65-F5344CB8AC3E}">
        <p14:creationId xmlns:p14="http://schemas.microsoft.com/office/powerpoint/2010/main" val="77417335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3474" y="356416"/>
            <a:ext cx="10515600" cy="1325563"/>
          </a:xfrm>
        </p:spPr>
        <p:txBody>
          <a:bodyPr/>
          <a:lstStyle/>
          <a:p>
            <a:r>
              <a:rPr lang="en-US" u="sng" dirty="0" smtClean="0"/>
              <a:t>Number Difficulties, including Dyscalculia</a:t>
            </a:r>
            <a:endParaRPr lang="en-GB" u="sng" dirty="0"/>
          </a:p>
        </p:txBody>
      </p:sp>
      <p:sp>
        <p:nvSpPr>
          <p:cNvPr id="6" name="AutoShape 2" descr="1,600+ Learning Disability Illustrations, Royalty-Free Vector Graphics &amp; Clip  Art - iStock | Learning disability icon, Autism, Dyslexi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3" name="Table 2"/>
          <p:cNvGraphicFramePr>
            <a:graphicFrameLocks noGrp="1"/>
          </p:cNvGraphicFramePr>
          <p:nvPr>
            <p:extLst>
              <p:ext uri="{D42A27DB-BD31-4B8C-83A1-F6EECF244321}">
                <p14:modId xmlns:p14="http://schemas.microsoft.com/office/powerpoint/2010/main" val="2585568496"/>
              </p:ext>
            </p:extLst>
          </p:nvPr>
        </p:nvGraphicFramePr>
        <p:xfrm>
          <a:off x="583474" y="1498192"/>
          <a:ext cx="9058094" cy="5181600"/>
        </p:xfrm>
        <a:graphic>
          <a:graphicData uri="http://schemas.openxmlformats.org/drawingml/2006/table">
            <a:tbl>
              <a:tblPr firstRow="1" bandRow="1">
                <a:tableStyleId>{F5AB1C69-6EDB-4FF4-983F-18BD219EF322}</a:tableStyleId>
              </a:tblPr>
              <a:tblGrid>
                <a:gridCol w="4529047">
                  <a:extLst>
                    <a:ext uri="{9D8B030D-6E8A-4147-A177-3AD203B41FA5}">
                      <a16:colId xmlns:a16="http://schemas.microsoft.com/office/drawing/2014/main" val="2152906090"/>
                    </a:ext>
                  </a:extLst>
                </a:gridCol>
                <a:gridCol w="4529047">
                  <a:extLst>
                    <a:ext uri="{9D8B030D-6E8A-4147-A177-3AD203B41FA5}">
                      <a16:colId xmlns:a16="http://schemas.microsoft.com/office/drawing/2014/main" val="150055684"/>
                    </a:ext>
                  </a:extLst>
                </a:gridCol>
              </a:tblGrid>
              <a:tr h="370840">
                <a:tc>
                  <a:txBody>
                    <a:bodyPr/>
                    <a:lstStyle/>
                    <a:p>
                      <a:r>
                        <a:rPr lang="en-US" sz="2400" dirty="0" smtClean="0">
                          <a:solidFill>
                            <a:schemeClr val="tx1"/>
                          </a:solidFill>
                        </a:rPr>
                        <a:t>Signs we would be concerned about…</a:t>
                      </a:r>
                      <a:endParaRPr lang="en-GB" sz="2400" dirty="0">
                        <a:solidFill>
                          <a:schemeClr val="tx1"/>
                        </a:solidFill>
                      </a:endParaRPr>
                    </a:p>
                  </a:txBody>
                  <a:tcPr/>
                </a:tc>
                <a:tc>
                  <a:txBody>
                    <a:bodyPr/>
                    <a:lstStyle/>
                    <a:p>
                      <a:r>
                        <a:rPr lang="en-US" sz="2400" dirty="0" smtClean="0">
                          <a:solidFill>
                            <a:schemeClr val="tx1"/>
                          </a:solidFill>
                        </a:rPr>
                        <a:t>Times</a:t>
                      </a:r>
                      <a:r>
                        <a:rPr lang="en-US" sz="2400" baseline="0" dirty="0" smtClean="0">
                          <a:solidFill>
                            <a:schemeClr val="tx1"/>
                          </a:solidFill>
                        </a:rPr>
                        <a:t> when we would not be so worried…</a:t>
                      </a:r>
                      <a:endParaRPr lang="en-GB" sz="2400" dirty="0">
                        <a:solidFill>
                          <a:schemeClr val="tx1"/>
                        </a:solidFill>
                      </a:endParaRPr>
                    </a:p>
                  </a:txBody>
                  <a:tcPr/>
                </a:tc>
                <a:extLst>
                  <a:ext uri="{0D108BD9-81ED-4DB2-BD59-A6C34878D82A}">
                    <a16:rowId xmlns:a16="http://schemas.microsoft.com/office/drawing/2014/main" val="352971635"/>
                  </a:ext>
                </a:extLst>
              </a:tr>
              <a:tr h="370840">
                <a:tc>
                  <a:txBody>
                    <a:bodyPr/>
                    <a:lstStyle/>
                    <a:p>
                      <a:pPr marL="342900" indent="-342900">
                        <a:buFont typeface="Arial" panose="020B0604020202020204" pitchFamily="34" charset="0"/>
                        <a:buChar char="•"/>
                      </a:pPr>
                      <a:r>
                        <a:rPr lang="en-US" sz="2000" dirty="0" smtClean="0"/>
                        <a:t>Children</a:t>
                      </a:r>
                      <a:r>
                        <a:rPr lang="en-US" sz="2000" baseline="0" dirty="0" smtClean="0"/>
                        <a:t> have no visual concept of number and make wild guesses.</a:t>
                      </a:r>
                    </a:p>
                    <a:p>
                      <a:pPr marL="342900" indent="-342900">
                        <a:buFont typeface="Arial" panose="020B0604020202020204" pitchFamily="34" charset="0"/>
                        <a:buChar char="•"/>
                      </a:pPr>
                      <a:r>
                        <a:rPr lang="en-US" sz="2000" baseline="0" dirty="0" smtClean="0"/>
                        <a:t>Children cannot follow patterns.</a:t>
                      </a:r>
                    </a:p>
                    <a:p>
                      <a:pPr marL="342900" indent="-342900">
                        <a:buFont typeface="Arial" panose="020B0604020202020204" pitchFamily="34" charset="0"/>
                        <a:buChar char="•"/>
                      </a:pPr>
                      <a:r>
                        <a:rPr lang="en-US" sz="2000" baseline="0" dirty="0" smtClean="0"/>
                        <a:t>Children cannot recall common patterns / calculations despite frequent repetition.</a:t>
                      </a:r>
                    </a:p>
                    <a:p>
                      <a:pPr marL="342900" indent="-342900">
                        <a:buFont typeface="Arial" panose="020B0604020202020204" pitchFamily="34" charset="0"/>
                        <a:buChar char="•"/>
                      </a:pPr>
                      <a:r>
                        <a:rPr lang="en-US" sz="2000" baseline="0" dirty="0" smtClean="0"/>
                        <a:t>Children cannot understand the concepts of number problems and do not know how to use resources to work them out.</a:t>
                      </a:r>
                    </a:p>
                    <a:p>
                      <a:pPr marL="342900" indent="-342900">
                        <a:buFont typeface="Arial" panose="020B0604020202020204" pitchFamily="34" charset="0"/>
                        <a:buChar char="•"/>
                      </a:pPr>
                      <a:r>
                        <a:rPr lang="en-US" sz="2000" baseline="0" dirty="0" smtClean="0"/>
                        <a:t>Children have significant gaps in their basic number skills that make it impossible for them to progress to more complex skills.</a:t>
                      </a:r>
                    </a:p>
                  </a:txBody>
                  <a:tcPr/>
                </a:tc>
                <a:tc>
                  <a:txBody>
                    <a:bodyPr/>
                    <a:lstStyle/>
                    <a:p>
                      <a:pPr marL="285750" indent="-285750">
                        <a:buFont typeface="Arial" panose="020B0604020202020204" pitchFamily="34" charset="0"/>
                        <a:buChar char="•"/>
                      </a:pPr>
                      <a:r>
                        <a:rPr lang="en-US" sz="2000" dirty="0" smtClean="0"/>
                        <a:t>Children</a:t>
                      </a:r>
                      <a:r>
                        <a:rPr lang="en-US" sz="2000" baseline="0" dirty="0" smtClean="0"/>
                        <a:t> find it hard to recall number facts by rote but understand how to work them out.</a:t>
                      </a:r>
                    </a:p>
                    <a:p>
                      <a:pPr marL="285750" indent="-285750">
                        <a:buFont typeface="Arial" panose="020B0604020202020204" pitchFamily="34" charset="0"/>
                        <a:buChar char="•"/>
                      </a:pPr>
                      <a:r>
                        <a:rPr lang="en-US" sz="2000" baseline="0" dirty="0" smtClean="0"/>
                        <a:t>Children find Maths ‘hard’</a:t>
                      </a:r>
                    </a:p>
                    <a:p>
                      <a:pPr marL="285750" indent="-285750">
                        <a:buFont typeface="Arial" panose="020B0604020202020204" pitchFamily="34" charset="0"/>
                        <a:buChar char="•"/>
                      </a:pPr>
                      <a:r>
                        <a:rPr lang="en-US" sz="2000" baseline="0" dirty="0" smtClean="0"/>
                        <a:t>Children need additional time and resources to work out calculations</a:t>
                      </a:r>
                    </a:p>
                    <a:p>
                      <a:pPr marL="285750" indent="-285750">
                        <a:buFont typeface="Arial" panose="020B0604020202020204" pitchFamily="34" charset="0"/>
                        <a:buChar char="•"/>
                      </a:pPr>
                      <a:r>
                        <a:rPr lang="en-US" sz="2000" baseline="0" dirty="0" smtClean="0"/>
                        <a:t>Children have some gaps in their number skills but show understanding in other areas.</a:t>
                      </a:r>
                    </a:p>
                    <a:p>
                      <a:pPr marL="285750" indent="-285750">
                        <a:buFont typeface="Arial" panose="020B0604020202020204" pitchFamily="34" charset="0"/>
                        <a:buChar char="•"/>
                      </a:pPr>
                      <a:endParaRPr lang="en-GB" sz="2000" dirty="0"/>
                    </a:p>
                  </a:txBody>
                  <a:tcPr/>
                </a:tc>
                <a:extLst>
                  <a:ext uri="{0D108BD9-81ED-4DB2-BD59-A6C34878D82A}">
                    <a16:rowId xmlns:a16="http://schemas.microsoft.com/office/drawing/2014/main" val="787287999"/>
                  </a:ext>
                </a:extLst>
              </a:tr>
            </a:tbl>
          </a:graphicData>
        </a:graphic>
      </p:graphicFrame>
      <p:pic>
        <p:nvPicPr>
          <p:cNvPr id="8194" name="Picture 2" descr="Difficulty Clipart PNG Images, Cartoon Boy Doing Building Blocks  Encountering Difficulties Png Material, Cartoon, Cartoon Boy, Boy PNG Image  For Free Downloa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814560" y="4460287"/>
            <a:ext cx="2219505" cy="22195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815582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3474" y="356416"/>
            <a:ext cx="10515600" cy="1325563"/>
          </a:xfrm>
        </p:spPr>
        <p:txBody>
          <a:bodyPr/>
          <a:lstStyle/>
          <a:p>
            <a:r>
              <a:rPr lang="en-US" u="sng" dirty="0" smtClean="0"/>
              <a:t>Number Difficulties, including Dyscalculia</a:t>
            </a:r>
            <a:endParaRPr lang="en-GB" u="sng" dirty="0"/>
          </a:p>
        </p:txBody>
      </p:sp>
      <p:sp>
        <p:nvSpPr>
          <p:cNvPr id="6" name="AutoShape 2" descr="1,600+ Learning Disability Illustrations, Royalty-Free Vector Graphics &amp; Clip  Art - iStock | Learning disability icon, Autism, Dyslexi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3" name="Table 2"/>
          <p:cNvGraphicFramePr>
            <a:graphicFrameLocks noGrp="1"/>
          </p:cNvGraphicFramePr>
          <p:nvPr>
            <p:extLst>
              <p:ext uri="{D42A27DB-BD31-4B8C-83A1-F6EECF244321}">
                <p14:modId xmlns:p14="http://schemas.microsoft.com/office/powerpoint/2010/main" val="3130839734"/>
              </p:ext>
            </p:extLst>
          </p:nvPr>
        </p:nvGraphicFramePr>
        <p:xfrm>
          <a:off x="583474" y="1498192"/>
          <a:ext cx="9058094" cy="4876800"/>
        </p:xfrm>
        <a:graphic>
          <a:graphicData uri="http://schemas.openxmlformats.org/drawingml/2006/table">
            <a:tbl>
              <a:tblPr firstRow="1" bandRow="1">
                <a:tableStyleId>{F5AB1C69-6EDB-4FF4-983F-18BD219EF322}</a:tableStyleId>
              </a:tblPr>
              <a:tblGrid>
                <a:gridCol w="4529047">
                  <a:extLst>
                    <a:ext uri="{9D8B030D-6E8A-4147-A177-3AD203B41FA5}">
                      <a16:colId xmlns:a16="http://schemas.microsoft.com/office/drawing/2014/main" val="2152906090"/>
                    </a:ext>
                  </a:extLst>
                </a:gridCol>
                <a:gridCol w="4529047">
                  <a:extLst>
                    <a:ext uri="{9D8B030D-6E8A-4147-A177-3AD203B41FA5}">
                      <a16:colId xmlns:a16="http://schemas.microsoft.com/office/drawing/2014/main" val="150055684"/>
                    </a:ext>
                  </a:extLst>
                </a:gridCol>
              </a:tblGrid>
              <a:tr h="370840">
                <a:tc>
                  <a:txBody>
                    <a:bodyPr/>
                    <a:lstStyle/>
                    <a:p>
                      <a:r>
                        <a:rPr lang="en-US" sz="2400" dirty="0" smtClean="0">
                          <a:solidFill>
                            <a:schemeClr val="tx1"/>
                          </a:solidFill>
                        </a:rPr>
                        <a:t>Main things we do to support at school</a:t>
                      </a:r>
                      <a:endParaRPr lang="en-GB" sz="2400" dirty="0">
                        <a:solidFill>
                          <a:schemeClr val="tx1"/>
                        </a:solidFill>
                      </a:endParaRPr>
                    </a:p>
                  </a:txBody>
                  <a:tcPr/>
                </a:tc>
                <a:tc>
                  <a:txBody>
                    <a:bodyPr/>
                    <a:lstStyle/>
                    <a:p>
                      <a:r>
                        <a:rPr lang="en-US" sz="2400" dirty="0" smtClean="0">
                          <a:solidFill>
                            <a:schemeClr val="tx1"/>
                          </a:solidFill>
                        </a:rPr>
                        <a:t>Things you can do at home</a:t>
                      </a:r>
                      <a:endParaRPr lang="en-GB" sz="2400" dirty="0">
                        <a:solidFill>
                          <a:schemeClr val="tx1"/>
                        </a:solidFill>
                      </a:endParaRPr>
                    </a:p>
                  </a:txBody>
                  <a:tcPr/>
                </a:tc>
                <a:extLst>
                  <a:ext uri="{0D108BD9-81ED-4DB2-BD59-A6C34878D82A}">
                    <a16:rowId xmlns:a16="http://schemas.microsoft.com/office/drawing/2014/main" val="352971635"/>
                  </a:ext>
                </a:extLst>
              </a:tr>
              <a:tr h="370840">
                <a:tc>
                  <a:txBody>
                    <a:bodyPr/>
                    <a:lstStyle/>
                    <a:p>
                      <a:pPr marL="342900" indent="-342900">
                        <a:buFont typeface="Arial" panose="020B0604020202020204" pitchFamily="34" charset="0"/>
                        <a:buChar char="•"/>
                      </a:pPr>
                      <a:r>
                        <a:rPr lang="en-US" sz="2000" dirty="0" smtClean="0"/>
                        <a:t>Using resources to support understanding of Maths concepts and calculations is key for</a:t>
                      </a:r>
                      <a:r>
                        <a:rPr lang="en-US" sz="2000" baseline="0" dirty="0" smtClean="0"/>
                        <a:t> all children and normalizes this – practical ways of working.</a:t>
                      </a:r>
                    </a:p>
                    <a:p>
                      <a:pPr marL="342900" indent="-342900">
                        <a:buFont typeface="Arial" panose="020B0604020202020204" pitchFamily="34" charset="0"/>
                        <a:buChar char="•"/>
                      </a:pPr>
                      <a:r>
                        <a:rPr lang="en-US" sz="2000" baseline="0" dirty="0" smtClean="0"/>
                        <a:t>Teachers / TAs model how to use resources to work out calculations</a:t>
                      </a:r>
                    </a:p>
                    <a:p>
                      <a:pPr marL="342900" indent="-342900">
                        <a:buFont typeface="Arial" panose="020B0604020202020204" pitchFamily="34" charset="0"/>
                        <a:buChar char="•"/>
                      </a:pPr>
                      <a:r>
                        <a:rPr lang="en-US" sz="2000" baseline="0" dirty="0" smtClean="0"/>
                        <a:t>Fluency practice is built in and children are given ‘fun’ ways to practice, </a:t>
                      </a:r>
                      <a:r>
                        <a:rPr lang="en-US" sz="2000" baseline="0" dirty="0" err="1" smtClean="0"/>
                        <a:t>eg</a:t>
                      </a:r>
                      <a:r>
                        <a:rPr lang="en-US" sz="2000" baseline="0" dirty="0" smtClean="0"/>
                        <a:t> TT Rock Stars or games</a:t>
                      </a:r>
                    </a:p>
                    <a:p>
                      <a:pPr marL="342900" indent="-342900">
                        <a:buFont typeface="Arial" panose="020B0604020202020204" pitchFamily="34" charset="0"/>
                        <a:buChar char="•"/>
                      </a:pPr>
                      <a:r>
                        <a:rPr lang="en-US" sz="2000" baseline="0" dirty="0" smtClean="0"/>
                        <a:t>100 Square / Multiplication Squares</a:t>
                      </a:r>
                    </a:p>
                    <a:p>
                      <a:pPr marL="342900" indent="-342900">
                        <a:buFont typeface="Arial" panose="020B0604020202020204" pitchFamily="34" charset="0"/>
                        <a:buChar char="•"/>
                      </a:pPr>
                      <a:endParaRPr lang="en-US" sz="2000" baseline="0" dirty="0" smtClean="0"/>
                    </a:p>
                    <a:p>
                      <a:pPr marL="342900" indent="-342900">
                        <a:buFont typeface="Arial" panose="020B0604020202020204" pitchFamily="34" charset="0"/>
                        <a:buChar char="•"/>
                      </a:pPr>
                      <a:endParaRPr lang="en-US" sz="2000" baseline="0" dirty="0" smtClean="0"/>
                    </a:p>
                  </a:txBody>
                  <a:tcPr/>
                </a:tc>
                <a:tc>
                  <a:txBody>
                    <a:bodyPr/>
                    <a:lstStyle/>
                    <a:p>
                      <a:pPr marL="342900" indent="-342900">
                        <a:buFont typeface="Arial" panose="020B0604020202020204" pitchFamily="34" charset="0"/>
                        <a:buChar char="•"/>
                      </a:pPr>
                      <a:r>
                        <a:rPr lang="en-US" sz="2000" baseline="0" dirty="0" smtClean="0"/>
                        <a:t>Make any number practice fun and practical – count things when shopping / playing, work out money.</a:t>
                      </a:r>
                    </a:p>
                    <a:p>
                      <a:pPr marL="342900" indent="-342900">
                        <a:buFont typeface="Arial" panose="020B0604020202020204" pitchFamily="34" charset="0"/>
                        <a:buChar char="•"/>
                      </a:pPr>
                      <a:r>
                        <a:rPr lang="en-US" sz="2000" baseline="0" dirty="0" smtClean="0"/>
                        <a:t>Notice numbers around you so Maths is just part of ‘looking’, </a:t>
                      </a:r>
                      <a:r>
                        <a:rPr lang="en-US" sz="2000" baseline="0" dirty="0" err="1" smtClean="0"/>
                        <a:t>eg</a:t>
                      </a:r>
                      <a:r>
                        <a:rPr lang="en-US" sz="2000" baseline="0" dirty="0" smtClean="0"/>
                        <a:t>. numbers on buses / times</a:t>
                      </a:r>
                    </a:p>
                    <a:p>
                      <a:pPr marL="342900" indent="-342900">
                        <a:buFont typeface="Arial" panose="020B0604020202020204" pitchFamily="34" charset="0"/>
                        <a:buChar char="•"/>
                      </a:pPr>
                      <a:r>
                        <a:rPr lang="en-US" sz="2000" baseline="0" dirty="0" smtClean="0"/>
                        <a:t>If children find TT Rock Stars difficult with a timer, turn it off!</a:t>
                      </a:r>
                    </a:p>
                    <a:p>
                      <a:pPr marL="285750" indent="-285750">
                        <a:buFont typeface="Arial" panose="020B0604020202020204" pitchFamily="34" charset="0"/>
                        <a:buChar char="•"/>
                      </a:pPr>
                      <a:endParaRPr lang="en-GB" sz="2000" dirty="0"/>
                    </a:p>
                  </a:txBody>
                  <a:tcPr/>
                </a:tc>
                <a:extLst>
                  <a:ext uri="{0D108BD9-81ED-4DB2-BD59-A6C34878D82A}">
                    <a16:rowId xmlns:a16="http://schemas.microsoft.com/office/drawing/2014/main" val="787287999"/>
                  </a:ext>
                </a:extLst>
              </a:tr>
            </a:tbl>
          </a:graphicData>
        </a:graphic>
      </p:graphicFrame>
      <p:pic>
        <p:nvPicPr>
          <p:cNvPr id="8194" name="Picture 2" descr="Difficulty Clipart PNG Images, Cartoon Boy Doing Building Blocks  Encountering Difficulties Png Material, Cartoon, Cartoon Boy, Boy PNG Image  For Free Downloa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814560" y="4460287"/>
            <a:ext cx="2219505" cy="22195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767002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3474" y="356416"/>
            <a:ext cx="10515600" cy="1325563"/>
          </a:xfrm>
        </p:spPr>
        <p:txBody>
          <a:bodyPr/>
          <a:lstStyle/>
          <a:p>
            <a:r>
              <a:rPr lang="en-US" u="sng" dirty="0" smtClean="0"/>
              <a:t>Number Difficulties, including Dyscalculia</a:t>
            </a:r>
            <a:endParaRPr lang="en-GB" u="sng" dirty="0"/>
          </a:p>
        </p:txBody>
      </p:sp>
      <p:sp>
        <p:nvSpPr>
          <p:cNvPr id="6" name="AutoShape 2" descr="1,600+ Learning Disability Illustrations, Royalty-Free Vector Graphics &amp; Clip  Art - iStock | Learning disability icon, Autism, Dyslexi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3" name="Table 2"/>
          <p:cNvGraphicFramePr>
            <a:graphicFrameLocks noGrp="1"/>
          </p:cNvGraphicFramePr>
          <p:nvPr>
            <p:extLst>
              <p:ext uri="{D42A27DB-BD31-4B8C-83A1-F6EECF244321}">
                <p14:modId xmlns:p14="http://schemas.microsoft.com/office/powerpoint/2010/main" val="3130839734"/>
              </p:ext>
            </p:extLst>
          </p:nvPr>
        </p:nvGraphicFramePr>
        <p:xfrm>
          <a:off x="583474" y="1498192"/>
          <a:ext cx="9058094" cy="4876800"/>
        </p:xfrm>
        <a:graphic>
          <a:graphicData uri="http://schemas.openxmlformats.org/drawingml/2006/table">
            <a:tbl>
              <a:tblPr firstRow="1" bandRow="1">
                <a:tableStyleId>{F5AB1C69-6EDB-4FF4-983F-18BD219EF322}</a:tableStyleId>
              </a:tblPr>
              <a:tblGrid>
                <a:gridCol w="4529047">
                  <a:extLst>
                    <a:ext uri="{9D8B030D-6E8A-4147-A177-3AD203B41FA5}">
                      <a16:colId xmlns:a16="http://schemas.microsoft.com/office/drawing/2014/main" val="2152906090"/>
                    </a:ext>
                  </a:extLst>
                </a:gridCol>
                <a:gridCol w="4529047">
                  <a:extLst>
                    <a:ext uri="{9D8B030D-6E8A-4147-A177-3AD203B41FA5}">
                      <a16:colId xmlns:a16="http://schemas.microsoft.com/office/drawing/2014/main" val="150055684"/>
                    </a:ext>
                  </a:extLst>
                </a:gridCol>
              </a:tblGrid>
              <a:tr h="370840">
                <a:tc>
                  <a:txBody>
                    <a:bodyPr/>
                    <a:lstStyle/>
                    <a:p>
                      <a:r>
                        <a:rPr lang="en-US" sz="2400" dirty="0" smtClean="0">
                          <a:solidFill>
                            <a:schemeClr val="tx1"/>
                          </a:solidFill>
                        </a:rPr>
                        <a:t>Main things we do to support at school</a:t>
                      </a:r>
                      <a:endParaRPr lang="en-GB" sz="2400" dirty="0">
                        <a:solidFill>
                          <a:schemeClr val="tx1"/>
                        </a:solidFill>
                      </a:endParaRPr>
                    </a:p>
                  </a:txBody>
                  <a:tcPr/>
                </a:tc>
                <a:tc>
                  <a:txBody>
                    <a:bodyPr/>
                    <a:lstStyle/>
                    <a:p>
                      <a:r>
                        <a:rPr lang="en-US" sz="2400" dirty="0" smtClean="0">
                          <a:solidFill>
                            <a:schemeClr val="tx1"/>
                          </a:solidFill>
                        </a:rPr>
                        <a:t>Things you can do at home</a:t>
                      </a:r>
                      <a:endParaRPr lang="en-GB" sz="2400" dirty="0">
                        <a:solidFill>
                          <a:schemeClr val="tx1"/>
                        </a:solidFill>
                      </a:endParaRPr>
                    </a:p>
                  </a:txBody>
                  <a:tcPr/>
                </a:tc>
                <a:extLst>
                  <a:ext uri="{0D108BD9-81ED-4DB2-BD59-A6C34878D82A}">
                    <a16:rowId xmlns:a16="http://schemas.microsoft.com/office/drawing/2014/main" val="352971635"/>
                  </a:ext>
                </a:extLst>
              </a:tr>
              <a:tr h="370840">
                <a:tc>
                  <a:txBody>
                    <a:bodyPr/>
                    <a:lstStyle/>
                    <a:p>
                      <a:pPr marL="342900" indent="-342900">
                        <a:buFont typeface="Arial" panose="020B0604020202020204" pitchFamily="34" charset="0"/>
                        <a:buChar char="•"/>
                      </a:pPr>
                      <a:r>
                        <a:rPr lang="en-US" sz="2000" dirty="0" smtClean="0"/>
                        <a:t>Using resources to support understanding of Maths concepts and calculations is key for</a:t>
                      </a:r>
                      <a:r>
                        <a:rPr lang="en-US" sz="2000" baseline="0" dirty="0" smtClean="0"/>
                        <a:t> all children and normalizes this – practical ways of working.</a:t>
                      </a:r>
                    </a:p>
                    <a:p>
                      <a:pPr marL="342900" indent="-342900">
                        <a:buFont typeface="Arial" panose="020B0604020202020204" pitchFamily="34" charset="0"/>
                        <a:buChar char="•"/>
                      </a:pPr>
                      <a:r>
                        <a:rPr lang="en-US" sz="2000" baseline="0" dirty="0" smtClean="0"/>
                        <a:t>Teachers / TAs model how to use resources to work out calculations</a:t>
                      </a:r>
                    </a:p>
                    <a:p>
                      <a:pPr marL="342900" indent="-342900">
                        <a:buFont typeface="Arial" panose="020B0604020202020204" pitchFamily="34" charset="0"/>
                        <a:buChar char="•"/>
                      </a:pPr>
                      <a:r>
                        <a:rPr lang="en-US" sz="2000" baseline="0" dirty="0" smtClean="0"/>
                        <a:t>Fluency practice is built in and children are given ‘fun’ ways to practice, </a:t>
                      </a:r>
                      <a:r>
                        <a:rPr lang="en-US" sz="2000" baseline="0" dirty="0" err="1" smtClean="0"/>
                        <a:t>eg</a:t>
                      </a:r>
                      <a:r>
                        <a:rPr lang="en-US" sz="2000" baseline="0" dirty="0" smtClean="0"/>
                        <a:t> TT Rock Stars or games</a:t>
                      </a:r>
                    </a:p>
                    <a:p>
                      <a:pPr marL="342900" indent="-342900">
                        <a:buFont typeface="Arial" panose="020B0604020202020204" pitchFamily="34" charset="0"/>
                        <a:buChar char="•"/>
                      </a:pPr>
                      <a:r>
                        <a:rPr lang="en-US" sz="2000" baseline="0" dirty="0" smtClean="0"/>
                        <a:t>100 Square / Multiplication Squares</a:t>
                      </a:r>
                    </a:p>
                    <a:p>
                      <a:pPr marL="342900" indent="-342900">
                        <a:buFont typeface="Arial" panose="020B0604020202020204" pitchFamily="34" charset="0"/>
                        <a:buChar char="•"/>
                      </a:pPr>
                      <a:endParaRPr lang="en-US" sz="2000" baseline="0" dirty="0" smtClean="0"/>
                    </a:p>
                    <a:p>
                      <a:pPr marL="342900" indent="-342900">
                        <a:buFont typeface="Arial" panose="020B0604020202020204" pitchFamily="34" charset="0"/>
                        <a:buChar char="•"/>
                      </a:pPr>
                      <a:endParaRPr lang="en-US" sz="2000" baseline="0" dirty="0" smtClean="0"/>
                    </a:p>
                  </a:txBody>
                  <a:tcPr/>
                </a:tc>
                <a:tc>
                  <a:txBody>
                    <a:bodyPr/>
                    <a:lstStyle/>
                    <a:p>
                      <a:pPr marL="342900" indent="-342900">
                        <a:buFont typeface="Arial" panose="020B0604020202020204" pitchFamily="34" charset="0"/>
                        <a:buChar char="•"/>
                      </a:pPr>
                      <a:r>
                        <a:rPr lang="en-US" sz="2000" baseline="0" dirty="0" smtClean="0"/>
                        <a:t>Make any number practice fun and practical – count things when shopping / playing, work out money.</a:t>
                      </a:r>
                    </a:p>
                    <a:p>
                      <a:pPr marL="342900" indent="-342900">
                        <a:buFont typeface="Arial" panose="020B0604020202020204" pitchFamily="34" charset="0"/>
                        <a:buChar char="•"/>
                      </a:pPr>
                      <a:r>
                        <a:rPr lang="en-US" sz="2000" baseline="0" dirty="0" smtClean="0"/>
                        <a:t>Notice numbers around you so Maths is just part of ‘looking’, </a:t>
                      </a:r>
                      <a:r>
                        <a:rPr lang="en-US" sz="2000" baseline="0" dirty="0" err="1" smtClean="0"/>
                        <a:t>eg</a:t>
                      </a:r>
                      <a:r>
                        <a:rPr lang="en-US" sz="2000" baseline="0" dirty="0" smtClean="0"/>
                        <a:t>. numbers on buses / times</a:t>
                      </a:r>
                    </a:p>
                    <a:p>
                      <a:pPr marL="342900" indent="-342900">
                        <a:buFont typeface="Arial" panose="020B0604020202020204" pitchFamily="34" charset="0"/>
                        <a:buChar char="•"/>
                      </a:pPr>
                      <a:r>
                        <a:rPr lang="en-US" sz="2000" baseline="0" dirty="0" smtClean="0"/>
                        <a:t>If children find TT Rock Stars difficult with a timer, turn it off!</a:t>
                      </a:r>
                    </a:p>
                    <a:p>
                      <a:pPr marL="285750" indent="-285750">
                        <a:buFont typeface="Arial" panose="020B0604020202020204" pitchFamily="34" charset="0"/>
                        <a:buChar char="•"/>
                      </a:pPr>
                      <a:endParaRPr lang="en-GB" sz="2000" dirty="0"/>
                    </a:p>
                  </a:txBody>
                  <a:tcPr/>
                </a:tc>
                <a:extLst>
                  <a:ext uri="{0D108BD9-81ED-4DB2-BD59-A6C34878D82A}">
                    <a16:rowId xmlns:a16="http://schemas.microsoft.com/office/drawing/2014/main" val="787287999"/>
                  </a:ext>
                </a:extLst>
              </a:tr>
            </a:tbl>
          </a:graphicData>
        </a:graphic>
      </p:graphicFrame>
      <p:pic>
        <p:nvPicPr>
          <p:cNvPr id="8194" name="Picture 2" descr="Difficulty Clipart PNG Images, Cartoon Boy Doing Building Blocks  Encountering Difficulties Png Material, Cartoon, Cartoon Boy, Boy PNG Image  For Free Downloa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814560" y="4460287"/>
            <a:ext cx="2219505" cy="2219505"/>
          </a:xfrm>
          <a:prstGeom prst="rect">
            <a:avLst/>
          </a:prstGeom>
          <a:noFill/>
          <a:extLst>
            <a:ext uri="{909E8E84-426E-40DD-AFC4-6F175D3DCCD1}">
              <a14:hiddenFill xmlns:a14="http://schemas.microsoft.com/office/drawing/2010/main">
                <a:solidFill>
                  <a:srgbClr val="FFFFFF"/>
                </a:solidFill>
              </a14:hiddenFill>
            </a:ext>
          </a:extLst>
        </p:spPr>
      </p:pic>
      <p:sp>
        <p:nvSpPr>
          <p:cNvPr id="7" name="Explosion 1 6"/>
          <p:cNvSpPr/>
          <p:nvPr/>
        </p:nvSpPr>
        <p:spPr>
          <a:xfrm>
            <a:off x="9544594" y="879566"/>
            <a:ext cx="2647406" cy="4563156"/>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We can screen for Dyscalculia but cannot diagnose</a:t>
            </a:r>
            <a:endParaRPr lang="en-GB" dirty="0"/>
          </a:p>
        </p:txBody>
      </p:sp>
    </p:spTree>
    <p:extLst>
      <p:ext uri="{BB962C8B-B14F-4D97-AF65-F5344CB8AC3E}">
        <p14:creationId xmlns:p14="http://schemas.microsoft.com/office/powerpoint/2010/main" val="428362101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3474" y="356416"/>
            <a:ext cx="10515600" cy="1325563"/>
          </a:xfrm>
        </p:spPr>
        <p:txBody>
          <a:bodyPr/>
          <a:lstStyle/>
          <a:p>
            <a:r>
              <a:rPr lang="en-US" u="sng" dirty="0" smtClean="0"/>
              <a:t>Speech and language difficulties</a:t>
            </a:r>
            <a:endParaRPr lang="en-GB" u="sng" dirty="0"/>
          </a:p>
        </p:txBody>
      </p:sp>
      <p:graphicFrame>
        <p:nvGraphicFramePr>
          <p:cNvPr id="5" name="Table 4"/>
          <p:cNvGraphicFramePr>
            <a:graphicFrameLocks noGrp="1"/>
          </p:cNvGraphicFramePr>
          <p:nvPr>
            <p:extLst>
              <p:ext uri="{D42A27DB-BD31-4B8C-83A1-F6EECF244321}">
                <p14:modId xmlns:p14="http://schemas.microsoft.com/office/powerpoint/2010/main" val="774709362"/>
              </p:ext>
            </p:extLst>
          </p:nvPr>
        </p:nvGraphicFramePr>
        <p:xfrm>
          <a:off x="583474" y="1448287"/>
          <a:ext cx="9335334" cy="4797800"/>
        </p:xfrm>
        <a:graphic>
          <a:graphicData uri="http://schemas.openxmlformats.org/drawingml/2006/table">
            <a:tbl>
              <a:tblPr firstRow="1" bandRow="1">
                <a:tableStyleId>{21E4AEA4-8DFA-4A89-87EB-49C32662AFE0}</a:tableStyleId>
              </a:tblPr>
              <a:tblGrid>
                <a:gridCol w="4667667">
                  <a:extLst>
                    <a:ext uri="{9D8B030D-6E8A-4147-A177-3AD203B41FA5}">
                      <a16:colId xmlns:a16="http://schemas.microsoft.com/office/drawing/2014/main" val="2037409317"/>
                    </a:ext>
                  </a:extLst>
                </a:gridCol>
                <a:gridCol w="4667667">
                  <a:extLst>
                    <a:ext uri="{9D8B030D-6E8A-4147-A177-3AD203B41FA5}">
                      <a16:colId xmlns:a16="http://schemas.microsoft.com/office/drawing/2014/main" val="1250090632"/>
                    </a:ext>
                  </a:extLst>
                </a:gridCol>
              </a:tblGrid>
              <a:tr h="942080">
                <a:tc>
                  <a:txBody>
                    <a:bodyPr/>
                    <a:lstStyle/>
                    <a:p>
                      <a:r>
                        <a:rPr lang="en-US" sz="2400" dirty="0" smtClean="0">
                          <a:solidFill>
                            <a:schemeClr val="tx1"/>
                          </a:solidFill>
                        </a:rPr>
                        <a:t>Signs we would be concerned about…</a:t>
                      </a:r>
                      <a:endParaRPr lang="en-GB" sz="2400" dirty="0">
                        <a:solidFill>
                          <a:schemeClr val="tx1"/>
                        </a:solidFill>
                      </a:endParaRPr>
                    </a:p>
                  </a:txBody>
                  <a:tcPr/>
                </a:tc>
                <a:tc>
                  <a:txBody>
                    <a:bodyPr/>
                    <a:lstStyle/>
                    <a:p>
                      <a:r>
                        <a:rPr lang="en-US" sz="2400" dirty="0" smtClean="0">
                          <a:solidFill>
                            <a:schemeClr val="tx1"/>
                          </a:solidFill>
                        </a:rPr>
                        <a:t>Times</a:t>
                      </a:r>
                      <a:r>
                        <a:rPr lang="en-US" sz="2400" baseline="0" dirty="0" smtClean="0">
                          <a:solidFill>
                            <a:schemeClr val="tx1"/>
                          </a:solidFill>
                        </a:rPr>
                        <a:t> when we would not be so worried…</a:t>
                      </a:r>
                      <a:endParaRPr lang="en-GB" sz="2400" dirty="0">
                        <a:solidFill>
                          <a:schemeClr val="tx1"/>
                        </a:solidFill>
                      </a:endParaRPr>
                    </a:p>
                  </a:txBody>
                  <a:tcPr/>
                </a:tc>
                <a:extLst>
                  <a:ext uri="{0D108BD9-81ED-4DB2-BD59-A6C34878D82A}">
                    <a16:rowId xmlns:a16="http://schemas.microsoft.com/office/drawing/2014/main" val="1807281340"/>
                  </a:ext>
                </a:extLst>
              </a:tr>
              <a:tr h="3593861">
                <a:tc>
                  <a:txBody>
                    <a:bodyPr/>
                    <a:lstStyle/>
                    <a:p>
                      <a:pPr marL="342900" indent="-342900">
                        <a:buFont typeface="Arial" panose="020B0604020202020204" pitchFamily="34" charset="0"/>
                        <a:buChar char="•"/>
                      </a:pPr>
                      <a:r>
                        <a:rPr lang="en-US" sz="1900" dirty="0" smtClean="0"/>
                        <a:t>When children</a:t>
                      </a:r>
                      <a:r>
                        <a:rPr lang="en-US" sz="1900" baseline="0" dirty="0" smtClean="0"/>
                        <a:t> struggle to physically form speech sounds that have normally developed at their age and these prevent other people understanding them.</a:t>
                      </a:r>
                    </a:p>
                    <a:p>
                      <a:pPr marL="342900" indent="-342900">
                        <a:buFont typeface="Arial" panose="020B0604020202020204" pitchFamily="34" charset="0"/>
                        <a:buChar char="•"/>
                      </a:pPr>
                      <a:r>
                        <a:rPr lang="en-US" sz="1900" baseline="0" dirty="0" smtClean="0"/>
                        <a:t>When children are upset or frustrated by difficulties in speech.</a:t>
                      </a:r>
                    </a:p>
                    <a:p>
                      <a:pPr marL="342900" indent="-342900">
                        <a:buFont typeface="Arial" panose="020B0604020202020204" pitchFamily="34" charset="0"/>
                        <a:buChar char="•"/>
                      </a:pPr>
                      <a:r>
                        <a:rPr lang="en-US" sz="1900" baseline="0" dirty="0" smtClean="0"/>
                        <a:t>When children cannot understand common concepts in language (next, first, under, next to..)</a:t>
                      </a:r>
                    </a:p>
                    <a:p>
                      <a:pPr marL="342900" indent="-342900">
                        <a:buFont typeface="Arial" panose="020B0604020202020204" pitchFamily="34" charset="0"/>
                        <a:buChar char="•"/>
                      </a:pPr>
                      <a:r>
                        <a:rPr lang="en-US" sz="1900" baseline="0" dirty="0" smtClean="0"/>
                        <a:t>When children have difficulty interacting with others and this causes them distress.</a:t>
                      </a:r>
                    </a:p>
                    <a:p>
                      <a:pPr marL="342900" indent="-342900">
                        <a:buFont typeface="Arial" panose="020B0604020202020204" pitchFamily="34" charset="0"/>
                        <a:buChar char="•"/>
                      </a:pPr>
                      <a:r>
                        <a:rPr lang="en-US" sz="1900" baseline="0" dirty="0" smtClean="0"/>
                        <a:t>When children have no interest in interacting with others.</a:t>
                      </a:r>
                      <a:endParaRPr lang="en-GB" sz="1900" dirty="0"/>
                    </a:p>
                  </a:txBody>
                  <a:tcPr/>
                </a:tc>
                <a:tc>
                  <a:txBody>
                    <a:bodyPr/>
                    <a:lstStyle/>
                    <a:p>
                      <a:pPr marL="342900" indent="-342900">
                        <a:buFont typeface="Arial" panose="020B0604020202020204" pitchFamily="34" charset="0"/>
                        <a:buChar char="•"/>
                      </a:pPr>
                      <a:r>
                        <a:rPr lang="en-US" sz="2000" dirty="0" smtClean="0"/>
                        <a:t>If children have difficulties with sounds that are identified as developing</a:t>
                      </a:r>
                      <a:r>
                        <a:rPr lang="en-US" sz="2000" baseline="0" dirty="0" smtClean="0"/>
                        <a:t> at an older age.</a:t>
                      </a:r>
                    </a:p>
                    <a:p>
                      <a:pPr marL="342900" indent="-342900">
                        <a:buFont typeface="Arial" panose="020B0604020202020204" pitchFamily="34" charset="0"/>
                        <a:buChar char="•"/>
                      </a:pPr>
                      <a:r>
                        <a:rPr lang="en-US" sz="2000" baseline="0" dirty="0" smtClean="0"/>
                        <a:t>If children are shy.</a:t>
                      </a:r>
                    </a:p>
                    <a:p>
                      <a:pPr marL="342900" indent="-342900">
                        <a:buFont typeface="Arial" panose="020B0604020202020204" pitchFamily="34" charset="0"/>
                        <a:buChar char="•"/>
                      </a:pPr>
                      <a:r>
                        <a:rPr lang="en-US" sz="2000" baseline="0" dirty="0" smtClean="0"/>
                        <a:t>If children speak quietly.</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000" baseline="0" dirty="0" smtClean="0"/>
                        <a:t>If children prefer playing on their own, but can cooperate in a group without problem.</a:t>
                      </a:r>
                    </a:p>
                    <a:p>
                      <a:pPr marL="342900" indent="-342900">
                        <a:buFont typeface="Arial" panose="020B0604020202020204" pitchFamily="34" charset="0"/>
                        <a:buChar char="•"/>
                      </a:pPr>
                      <a:r>
                        <a:rPr lang="en-US" sz="2000" dirty="0" smtClean="0"/>
                        <a:t>If children can form sentences</a:t>
                      </a:r>
                      <a:r>
                        <a:rPr lang="en-US" sz="2000" baseline="0" dirty="0" smtClean="0"/>
                        <a:t> but they are simple or they need encouragement to do this.</a:t>
                      </a:r>
                      <a:endParaRPr lang="en-GB" sz="2000" dirty="0"/>
                    </a:p>
                  </a:txBody>
                  <a:tcPr/>
                </a:tc>
                <a:extLst>
                  <a:ext uri="{0D108BD9-81ED-4DB2-BD59-A6C34878D82A}">
                    <a16:rowId xmlns:a16="http://schemas.microsoft.com/office/drawing/2014/main" val="575317685"/>
                  </a:ext>
                </a:extLst>
              </a:tr>
            </a:tbl>
          </a:graphicData>
        </a:graphic>
      </p:graphicFrame>
      <p:sp>
        <p:nvSpPr>
          <p:cNvPr id="6" name="AutoShape 2" descr="1,600+ Learning Disability Illustrations, Royalty-Free Vector Graphics &amp; Clip  Art - iStock | Learning disability icon, Autism, Dyslexi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0" name="Picture 2" descr="Speech &amp; Language Disorders | en1neuro"/>
          <p:cNvPicPr>
            <a:picLocks noChangeAspect="1" noChangeArrowheads="1"/>
          </p:cNvPicPr>
          <p:nvPr/>
        </p:nvPicPr>
        <p:blipFill rotWithShape="1">
          <a:blip r:embed="rId2">
            <a:extLst>
              <a:ext uri="{28A0092B-C50C-407E-A947-70E740481C1C}">
                <a14:useLocalDpi xmlns:a14="http://schemas.microsoft.com/office/drawing/2010/main" val="0"/>
              </a:ext>
            </a:extLst>
          </a:blip>
          <a:srcRect r="2365" b="10783"/>
          <a:stretch/>
        </p:blipFill>
        <p:spPr bwMode="auto">
          <a:xfrm>
            <a:off x="9501052" y="5551514"/>
            <a:ext cx="2621280" cy="11976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38139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3474" y="356416"/>
            <a:ext cx="10515600" cy="1325563"/>
          </a:xfrm>
        </p:spPr>
        <p:txBody>
          <a:bodyPr/>
          <a:lstStyle/>
          <a:p>
            <a:r>
              <a:rPr lang="en-US" u="sng" dirty="0" smtClean="0"/>
              <a:t>Speech and language difficulties</a:t>
            </a:r>
            <a:endParaRPr lang="en-GB" u="sng" dirty="0"/>
          </a:p>
        </p:txBody>
      </p:sp>
      <p:graphicFrame>
        <p:nvGraphicFramePr>
          <p:cNvPr id="5" name="Table 4"/>
          <p:cNvGraphicFramePr>
            <a:graphicFrameLocks noGrp="1"/>
          </p:cNvGraphicFramePr>
          <p:nvPr>
            <p:extLst>
              <p:ext uri="{D42A27DB-BD31-4B8C-83A1-F6EECF244321}">
                <p14:modId xmlns:p14="http://schemas.microsoft.com/office/powerpoint/2010/main" val="2855689061"/>
              </p:ext>
            </p:extLst>
          </p:nvPr>
        </p:nvGraphicFramePr>
        <p:xfrm>
          <a:off x="583474" y="1448287"/>
          <a:ext cx="9335334" cy="5300720"/>
        </p:xfrm>
        <a:graphic>
          <a:graphicData uri="http://schemas.openxmlformats.org/drawingml/2006/table">
            <a:tbl>
              <a:tblPr firstRow="1" bandRow="1">
                <a:tableStyleId>{21E4AEA4-8DFA-4A89-87EB-49C32662AFE0}</a:tableStyleId>
              </a:tblPr>
              <a:tblGrid>
                <a:gridCol w="4667667">
                  <a:extLst>
                    <a:ext uri="{9D8B030D-6E8A-4147-A177-3AD203B41FA5}">
                      <a16:colId xmlns:a16="http://schemas.microsoft.com/office/drawing/2014/main" val="2037409317"/>
                    </a:ext>
                  </a:extLst>
                </a:gridCol>
                <a:gridCol w="4667667">
                  <a:extLst>
                    <a:ext uri="{9D8B030D-6E8A-4147-A177-3AD203B41FA5}">
                      <a16:colId xmlns:a16="http://schemas.microsoft.com/office/drawing/2014/main" val="1250090632"/>
                    </a:ext>
                  </a:extLst>
                </a:gridCol>
              </a:tblGrid>
              <a:tr h="942080">
                <a:tc>
                  <a:txBody>
                    <a:bodyPr/>
                    <a:lstStyle/>
                    <a:p>
                      <a:r>
                        <a:rPr lang="en-US" sz="2400" dirty="0" smtClean="0">
                          <a:solidFill>
                            <a:schemeClr val="tx1"/>
                          </a:solidFill>
                        </a:rPr>
                        <a:t>Main things we do to support in school</a:t>
                      </a:r>
                      <a:endParaRPr lang="en-GB" sz="240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smtClean="0">
                          <a:solidFill>
                            <a:schemeClr val="tx1"/>
                          </a:solidFill>
                        </a:rPr>
                        <a:t>Things you can do at home</a:t>
                      </a:r>
                      <a:endParaRPr lang="en-GB" sz="2400" dirty="0" smtClean="0">
                        <a:solidFill>
                          <a:schemeClr val="tx1"/>
                        </a:solidFill>
                      </a:endParaRPr>
                    </a:p>
                    <a:p>
                      <a:endParaRPr lang="en-GB" sz="2400" dirty="0">
                        <a:solidFill>
                          <a:schemeClr val="tx1"/>
                        </a:solidFill>
                      </a:endParaRPr>
                    </a:p>
                  </a:txBody>
                  <a:tcPr/>
                </a:tc>
                <a:extLst>
                  <a:ext uri="{0D108BD9-81ED-4DB2-BD59-A6C34878D82A}">
                    <a16:rowId xmlns:a16="http://schemas.microsoft.com/office/drawing/2014/main" val="1807281340"/>
                  </a:ext>
                </a:extLst>
              </a:tr>
              <a:tr h="3593861">
                <a:tc>
                  <a:txBody>
                    <a:bodyPr/>
                    <a:lstStyle/>
                    <a:p>
                      <a:pPr marL="342900" indent="-342900">
                        <a:buFont typeface="Arial" panose="020B0604020202020204" pitchFamily="34" charset="0"/>
                        <a:buChar char="•"/>
                      </a:pPr>
                      <a:r>
                        <a:rPr lang="en-US" sz="1900" dirty="0" smtClean="0"/>
                        <a:t>Focus on understanding.  Do not highlight speech errors but rephrase ideas back to children so they can hear how to say them correctly.</a:t>
                      </a:r>
                    </a:p>
                    <a:p>
                      <a:pPr marL="342900" indent="-342900">
                        <a:buFont typeface="Arial" panose="020B0604020202020204" pitchFamily="34" charset="0"/>
                        <a:buChar char="•"/>
                      </a:pPr>
                      <a:r>
                        <a:rPr lang="en-US" sz="1900" dirty="0" smtClean="0"/>
                        <a:t>Pre-teach</a:t>
                      </a:r>
                      <a:r>
                        <a:rPr lang="en-US" sz="1900" baseline="0" dirty="0" smtClean="0"/>
                        <a:t> key words before topics.</a:t>
                      </a:r>
                    </a:p>
                    <a:p>
                      <a:pPr marL="342900" indent="-342900">
                        <a:buFont typeface="Arial" panose="020B0604020202020204" pitchFamily="34" charset="0"/>
                        <a:buChar char="•"/>
                      </a:pPr>
                      <a:r>
                        <a:rPr lang="en-US" sz="1900" baseline="0" dirty="0" smtClean="0"/>
                        <a:t>Demonstrate how to use words in sentences</a:t>
                      </a:r>
                    </a:p>
                    <a:p>
                      <a:pPr marL="342900" indent="-342900">
                        <a:buFont typeface="Arial" panose="020B0604020202020204" pitchFamily="34" charset="0"/>
                        <a:buChar char="•"/>
                      </a:pPr>
                      <a:r>
                        <a:rPr lang="en-US" sz="1900" baseline="0" dirty="0" smtClean="0"/>
                        <a:t>Use visuals / actions to support understanding.</a:t>
                      </a:r>
                    </a:p>
                    <a:p>
                      <a:pPr marL="342900" indent="-342900">
                        <a:buFont typeface="Arial" panose="020B0604020202020204" pitchFamily="34" charset="0"/>
                        <a:buChar char="•"/>
                      </a:pPr>
                      <a:r>
                        <a:rPr lang="en-US" sz="1900" baseline="0" dirty="0" smtClean="0"/>
                        <a:t>Provide specific practice of sounds when activities provided by SALT.</a:t>
                      </a:r>
                    </a:p>
                    <a:p>
                      <a:pPr marL="342900" indent="-342900">
                        <a:buFont typeface="Arial" panose="020B0604020202020204" pitchFamily="34" charset="0"/>
                        <a:buChar char="•"/>
                      </a:pPr>
                      <a:r>
                        <a:rPr lang="en-US" sz="1900" baseline="0" dirty="0" smtClean="0"/>
                        <a:t>Re-visit key concept words regularly.</a:t>
                      </a:r>
                    </a:p>
                    <a:p>
                      <a:pPr marL="342900" indent="-342900">
                        <a:buFont typeface="Arial" panose="020B0604020202020204" pitchFamily="34" charset="0"/>
                        <a:buChar char="•"/>
                      </a:pPr>
                      <a:r>
                        <a:rPr lang="en-US" sz="1900" baseline="0" dirty="0" smtClean="0"/>
                        <a:t>Give children thinking time before expecting them to speak.</a:t>
                      </a:r>
                      <a:endParaRPr lang="en-US" sz="1900" dirty="0" smtClean="0"/>
                    </a:p>
                  </a:txBody>
                  <a:tcPr/>
                </a:tc>
                <a:tc>
                  <a:txBody>
                    <a:bodyPr/>
                    <a:lstStyle/>
                    <a:p>
                      <a:pPr marL="342900" indent="-342900">
                        <a:buFont typeface="Arial" panose="020B0604020202020204" pitchFamily="34" charset="0"/>
                        <a:buChar char="•"/>
                      </a:pPr>
                      <a:r>
                        <a:rPr lang="en-US" sz="2000" dirty="0" smtClean="0"/>
                        <a:t>If children have difficulty communicating certain ideas, having a visual</a:t>
                      </a:r>
                      <a:r>
                        <a:rPr lang="en-US" sz="2000" baseline="0" dirty="0" smtClean="0"/>
                        <a:t> communication book can help.</a:t>
                      </a:r>
                    </a:p>
                    <a:p>
                      <a:pPr marL="342900" indent="-342900">
                        <a:buFont typeface="Arial" panose="020B0604020202020204" pitchFamily="34" charset="0"/>
                        <a:buChar char="•"/>
                      </a:pPr>
                      <a:r>
                        <a:rPr lang="en-US" sz="2000" baseline="0" dirty="0" smtClean="0"/>
                        <a:t>Play games with sounds, </a:t>
                      </a:r>
                      <a:r>
                        <a:rPr lang="en-US" sz="2000" baseline="0" dirty="0" err="1" smtClean="0"/>
                        <a:t>eg</a:t>
                      </a:r>
                      <a:r>
                        <a:rPr lang="en-US" sz="2000" baseline="0" dirty="0" smtClean="0"/>
                        <a:t> ‘I spy’, how many … can you find?’</a:t>
                      </a:r>
                    </a:p>
                    <a:p>
                      <a:pPr marL="342900" indent="-342900">
                        <a:buFont typeface="Arial" panose="020B0604020202020204" pitchFamily="34" charset="0"/>
                        <a:buChar char="•"/>
                      </a:pPr>
                      <a:r>
                        <a:rPr lang="en-US" sz="2000" baseline="0" dirty="0" smtClean="0"/>
                        <a:t>Try to reduce background noise if you are talking to your child so they can hear sounds clearly.</a:t>
                      </a:r>
                    </a:p>
                    <a:p>
                      <a:pPr marL="342900" indent="-342900">
                        <a:buFont typeface="Arial" panose="020B0604020202020204" pitchFamily="34" charset="0"/>
                        <a:buChar char="•"/>
                      </a:pPr>
                      <a:r>
                        <a:rPr lang="en-US" sz="2000" baseline="0" dirty="0" smtClean="0"/>
                        <a:t>Slow your speech slightly if they need to slow down.</a:t>
                      </a:r>
                    </a:p>
                    <a:p>
                      <a:pPr marL="342900" indent="-342900">
                        <a:buFont typeface="Arial" panose="020B0604020202020204" pitchFamily="34" charset="0"/>
                        <a:buChar char="•"/>
                      </a:pPr>
                      <a:r>
                        <a:rPr lang="en-US" sz="2000" baseline="0" dirty="0" err="1" smtClean="0"/>
                        <a:t>Organised</a:t>
                      </a:r>
                      <a:r>
                        <a:rPr lang="en-US" sz="2000" baseline="0" dirty="0" smtClean="0"/>
                        <a:t> times for interacting – </a:t>
                      </a:r>
                      <a:r>
                        <a:rPr lang="en-US" sz="2000" baseline="0" dirty="0" err="1" smtClean="0"/>
                        <a:t>eg</a:t>
                      </a:r>
                      <a:r>
                        <a:rPr lang="en-US" sz="2000" baseline="0" dirty="0" smtClean="0"/>
                        <a:t> board games, shared activities.  These can help children learn how to engage.</a:t>
                      </a:r>
                    </a:p>
                    <a:p>
                      <a:pPr marL="342900" indent="-342900">
                        <a:buFont typeface="Arial" panose="020B0604020202020204" pitchFamily="34" charset="0"/>
                        <a:buChar char="•"/>
                      </a:pPr>
                      <a:r>
                        <a:rPr lang="en-US" sz="2000" baseline="0" dirty="0" smtClean="0"/>
                        <a:t>Social stories.</a:t>
                      </a:r>
                      <a:endParaRPr lang="en-GB" sz="2000" dirty="0"/>
                    </a:p>
                  </a:txBody>
                  <a:tcPr/>
                </a:tc>
                <a:extLst>
                  <a:ext uri="{0D108BD9-81ED-4DB2-BD59-A6C34878D82A}">
                    <a16:rowId xmlns:a16="http://schemas.microsoft.com/office/drawing/2014/main" val="575317685"/>
                  </a:ext>
                </a:extLst>
              </a:tr>
            </a:tbl>
          </a:graphicData>
        </a:graphic>
      </p:graphicFrame>
      <p:sp>
        <p:nvSpPr>
          <p:cNvPr id="6" name="AutoShape 2" descr="1,600+ Learning Disability Illustrations, Royalty-Free Vector Graphics &amp; Clip  Art - iStock | Learning disability icon, Autism, Dyslexi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0" name="Picture 2" descr="Speech &amp; Language Disorders | en1neuro"/>
          <p:cNvPicPr>
            <a:picLocks noChangeAspect="1" noChangeArrowheads="1"/>
          </p:cNvPicPr>
          <p:nvPr/>
        </p:nvPicPr>
        <p:blipFill rotWithShape="1">
          <a:blip r:embed="rId2">
            <a:extLst>
              <a:ext uri="{28A0092B-C50C-407E-A947-70E740481C1C}">
                <a14:useLocalDpi xmlns:a14="http://schemas.microsoft.com/office/drawing/2010/main" val="0"/>
              </a:ext>
            </a:extLst>
          </a:blip>
          <a:srcRect r="2365" b="10783"/>
          <a:stretch/>
        </p:blipFill>
        <p:spPr bwMode="auto">
          <a:xfrm>
            <a:off x="9043866" y="343230"/>
            <a:ext cx="2930150" cy="13387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656534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3474" y="356416"/>
            <a:ext cx="10515600" cy="1325563"/>
          </a:xfrm>
        </p:spPr>
        <p:txBody>
          <a:bodyPr/>
          <a:lstStyle/>
          <a:p>
            <a:r>
              <a:rPr lang="en-US" u="sng" dirty="0" smtClean="0"/>
              <a:t>Speech and language difficulties</a:t>
            </a:r>
            <a:endParaRPr lang="en-GB" u="sng" dirty="0"/>
          </a:p>
        </p:txBody>
      </p:sp>
      <p:graphicFrame>
        <p:nvGraphicFramePr>
          <p:cNvPr id="5" name="Table 4"/>
          <p:cNvGraphicFramePr>
            <a:graphicFrameLocks noGrp="1"/>
          </p:cNvGraphicFramePr>
          <p:nvPr>
            <p:extLst>
              <p:ext uri="{D42A27DB-BD31-4B8C-83A1-F6EECF244321}">
                <p14:modId xmlns:p14="http://schemas.microsoft.com/office/powerpoint/2010/main" val="2855689061"/>
              </p:ext>
            </p:extLst>
          </p:nvPr>
        </p:nvGraphicFramePr>
        <p:xfrm>
          <a:off x="583474" y="1448287"/>
          <a:ext cx="9335334" cy="5300720"/>
        </p:xfrm>
        <a:graphic>
          <a:graphicData uri="http://schemas.openxmlformats.org/drawingml/2006/table">
            <a:tbl>
              <a:tblPr firstRow="1" bandRow="1">
                <a:tableStyleId>{21E4AEA4-8DFA-4A89-87EB-49C32662AFE0}</a:tableStyleId>
              </a:tblPr>
              <a:tblGrid>
                <a:gridCol w="4667667">
                  <a:extLst>
                    <a:ext uri="{9D8B030D-6E8A-4147-A177-3AD203B41FA5}">
                      <a16:colId xmlns:a16="http://schemas.microsoft.com/office/drawing/2014/main" val="2037409317"/>
                    </a:ext>
                  </a:extLst>
                </a:gridCol>
                <a:gridCol w="4667667">
                  <a:extLst>
                    <a:ext uri="{9D8B030D-6E8A-4147-A177-3AD203B41FA5}">
                      <a16:colId xmlns:a16="http://schemas.microsoft.com/office/drawing/2014/main" val="1250090632"/>
                    </a:ext>
                  </a:extLst>
                </a:gridCol>
              </a:tblGrid>
              <a:tr h="942080">
                <a:tc>
                  <a:txBody>
                    <a:bodyPr/>
                    <a:lstStyle/>
                    <a:p>
                      <a:r>
                        <a:rPr lang="en-US" sz="2400" dirty="0" smtClean="0">
                          <a:solidFill>
                            <a:schemeClr val="tx1"/>
                          </a:solidFill>
                        </a:rPr>
                        <a:t>Main things we do to support in school</a:t>
                      </a:r>
                      <a:endParaRPr lang="en-GB" sz="240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smtClean="0">
                          <a:solidFill>
                            <a:schemeClr val="tx1"/>
                          </a:solidFill>
                        </a:rPr>
                        <a:t>Things you can do at home</a:t>
                      </a:r>
                      <a:endParaRPr lang="en-GB" sz="2400" dirty="0" smtClean="0">
                        <a:solidFill>
                          <a:schemeClr val="tx1"/>
                        </a:solidFill>
                      </a:endParaRPr>
                    </a:p>
                    <a:p>
                      <a:endParaRPr lang="en-GB" sz="2400" dirty="0">
                        <a:solidFill>
                          <a:schemeClr val="tx1"/>
                        </a:solidFill>
                      </a:endParaRPr>
                    </a:p>
                  </a:txBody>
                  <a:tcPr/>
                </a:tc>
                <a:extLst>
                  <a:ext uri="{0D108BD9-81ED-4DB2-BD59-A6C34878D82A}">
                    <a16:rowId xmlns:a16="http://schemas.microsoft.com/office/drawing/2014/main" val="1807281340"/>
                  </a:ext>
                </a:extLst>
              </a:tr>
              <a:tr h="3593861">
                <a:tc>
                  <a:txBody>
                    <a:bodyPr/>
                    <a:lstStyle/>
                    <a:p>
                      <a:pPr marL="342900" indent="-342900">
                        <a:buFont typeface="Arial" panose="020B0604020202020204" pitchFamily="34" charset="0"/>
                        <a:buChar char="•"/>
                      </a:pPr>
                      <a:r>
                        <a:rPr lang="en-US" sz="1900" dirty="0" smtClean="0"/>
                        <a:t>Focus on understanding.  Do not highlight speech errors but rephrase ideas back to children so they can hear how to say them correctly.</a:t>
                      </a:r>
                    </a:p>
                    <a:p>
                      <a:pPr marL="342900" indent="-342900">
                        <a:buFont typeface="Arial" panose="020B0604020202020204" pitchFamily="34" charset="0"/>
                        <a:buChar char="•"/>
                      </a:pPr>
                      <a:r>
                        <a:rPr lang="en-US" sz="1900" dirty="0" smtClean="0"/>
                        <a:t>Pre-teach</a:t>
                      </a:r>
                      <a:r>
                        <a:rPr lang="en-US" sz="1900" baseline="0" dirty="0" smtClean="0"/>
                        <a:t> key words before topics.</a:t>
                      </a:r>
                    </a:p>
                    <a:p>
                      <a:pPr marL="342900" indent="-342900">
                        <a:buFont typeface="Arial" panose="020B0604020202020204" pitchFamily="34" charset="0"/>
                        <a:buChar char="•"/>
                      </a:pPr>
                      <a:r>
                        <a:rPr lang="en-US" sz="1900" baseline="0" dirty="0" smtClean="0"/>
                        <a:t>Demonstrate how to use words in sentences</a:t>
                      </a:r>
                    </a:p>
                    <a:p>
                      <a:pPr marL="342900" indent="-342900">
                        <a:buFont typeface="Arial" panose="020B0604020202020204" pitchFamily="34" charset="0"/>
                        <a:buChar char="•"/>
                      </a:pPr>
                      <a:r>
                        <a:rPr lang="en-US" sz="1900" baseline="0" dirty="0" smtClean="0"/>
                        <a:t>Use visuals / actions to support understanding.</a:t>
                      </a:r>
                    </a:p>
                    <a:p>
                      <a:pPr marL="342900" indent="-342900">
                        <a:buFont typeface="Arial" panose="020B0604020202020204" pitchFamily="34" charset="0"/>
                        <a:buChar char="•"/>
                      </a:pPr>
                      <a:r>
                        <a:rPr lang="en-US" sz="1900" baseline="0" dirty="0" smtClean="0"/>
                        <a:t>Provide specific practice of sounds when activities provided by SALT.</a:t>
                      </a:r>
                    </a:p>
                    <a:p>
                      <a:pPr marL="342900" indent="-342900">
                        <a:buFont typeface="Arial" panose="020B0604020202020204" pitchFamily="34" charset="0"/>
                        <a:buChar char="•"/>
                      </a:pPr>
                      <a:r>
                        <a:rPr lang="en-US" sz="1900" baseline="0" dirty="0" smtClean="0"/>
                        <a:t>Re-visit key concept words regularly.</a:t>
                      </a:r>
                    </a:p>
                    <a:p>
                      <a:pPr marL="342900" indent="-342900">
                        <a:buFont typeface="Arial" panose="020B0604020202020204" pitchFamily="34" charset="0"/>
                        <a:buChar char="•"/>
                      </a:pPr>
                      <a:r>
                        <a:rPr lang="en-US" sz="1900" baseline="0" dirty="0" smtClean="0"/>
                        <a:t>Give children thinking time before expecting them to speak.</a:t>
                      </a:r>
                      <a:endParaRPr lang="en-US" sz="1900" dirty="0" smtClean="0"/>
                    </a:p>
                  </a:txBody>
                  <a:tcPr/>
                </a:tc>
                <a:tc>
                  <a:txBody>
                    <a:bodyPr/>
                    <a:lstStyle/>
                    <a:p>
                      <a:pPr marL="342900" indent="-342900">
                        <a:buFont typeface="Arial" panose="020B0604020202020204" pitchFamily="34" charset="0"/>
                        <a:buChar char="•"/>
                      </a:pPr>
                      <a:r>
                        <a:rPr lang="en-US" sz="2000" dirty="0" smtClean="0"/>
                        <a:t>If children have difficulty communicating certain ideas, having a visual</a:t>
                      </a:r>
                      <a:r>
                        <a:rPr lang="en-US" sz="2000" baseline="0" dirty="0" smtClean="0"/>
                        <a:t> communication book can help.</a:t>
                      </a:r>
                    </a:p>
                    <a:p>
                      <a:pPr marL="342900" indent="-342900">
                        <a:buFont typeface="Arial" panose="020B0604020202020204" pitchFamily="34" charset="0"/>
                        <a:buChar char="•"/>
                      </a:pPr>
                      <a:r>
                        <a:rPr lang="en-US" sz="2000" baseline="0" dirty="0" smtClean="0"/>
                        <a:t>Play games with sounds, </a:t>
                      </a:r>
                      <a:r>
                        <a:rPr lang="en-US" sz="2000" baseline="0" dirty="0" err="1" smtClean="0"/>
                        <a:t>eg</a:t>
                      </a:r>
                      <a:r>
                        <a:rPr lang="en-US" sz="2000" baseline="0" dirty="0" smtClean="0"/>
                        <a:t> ‘I spy’, how many … can you find?’</a:t>
                      </a:r>
                    </a:p>
                    <a:p>
                      <a:pPr marL="342900" indent="-342900">
                        <a:buFont typeface="Arial" panose="020B0604020202020204" pitchFamily="34" charset="0"/>
                        <a:buChar char="•"/>
                      </a:pPr>
                      <a:r>
                        <a:rPr lang="en-US" sz="2000" baseline="0" dirty="0" smtClean="0"/>
                        <a:t>Try to reduce background noise if you are talking to your child so they can hear sounds clearly.</a:t>
                      </a:r>
                    </a:p>
                    <a:p>
                      <a:pPr marL="342900" indent="-342900">
                        <a:buFont typeface="Arial" panose="020B0604020202020204" pitchFamily="34" charset="0"/>
                        <a:buChar char="•"/>
                      </a:pPr>
                      <a:r>
                        <a:rPr lang="en-US" sz="2000" baseline="0" dirty="0" smtClean="0"/>
                        <a:t>Slow your speech slightly if they need to slow down.</a:t>
                      </a:r>
                    </a:p>
                    <a:p>
                      <a:pPr marL="342900" indent="-342900">
                        <a:buFont typeface="Arial" panose="020B0604020202020204" pitchFamily="34" charset="0"/>
                        <a:buChar char="•"/>
                      </a:pPr>
                      <a:r>
                        <a:rPr lang="en-US" sz="2000" baseline="0" dirty="0" err="1" smtClean="0"/>
                        <a:t>Organised</a:t>
                      </a:r>
                      <a:r>
                        <a:rPr lang="en-US" sz="2000" baseline="0" dirty="0" smtClean="0"/>
                        <a:t> times for interacting – </a:t>
                      </a:r>
                      <a:r>
                        <a:rPr lang="en-US" sz="2000" baseline="0" dirty="0" err="1" smtClean="0"/>
                        <a:t>eg</a:t>
                      </a:r>
                      <a:r>
                        <a:rPr lang="en-US" sz="2000" baseline="0" dirty="0" smtClean="0"/>
                        <a:t> board games, shared activities.  These can help children learn how to engage.</a:t>
                      </a:r>
                    </a:p>
                    <a:p>
                      <a:pPr marL="342900" indent="-342900">
                        <a:buFont typeface="Arial" panose="020B0604020202020204" pitchFamily="34" charset="0"/>
                        <a:buChar char="•"/>
                      </a:pPr>
                      <a:r>
                        <a:rPr lang="en-US" sz="2000" baseline="0" dirty="0" smtClean="0"/>
                        <a:t>Social stories.</a:t>
                      </a:r>
                      <a:endParaRPr lang="en-GB" sz="2000" dirty="0"/>
                    </a:p>
                  </a:txBody>
                  <a:tcPr/>
                </a:tc>
                <a:extLst>
                  <a:ext uri="{0D108BD9-81ED-4DB2-BD59-A6C34878D82A}">
                    <a16:rowId xmlns:a16="http://schemas.microsoft.com/office/drawing/2014/main" val="575317685"/>
                  </a:ext>
                </a:extLst>
              </a:tr>
            </a:tbl>
          </a:graphicData>
        </a:graphic>
      </p:graphicFrame>
      <p:sp>
        <p:nvSpPr>
          <p:cNvPr id="6" name="AutoShape 2" descr="1,600+ Learning Disability Illustrations, Royalty-Free Vector Graphics &amp; Clip  Art - iStock | Learning disability icon, Autism, Dyslexi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0" name="Picture 2" descr="Speech &amp; Language Disorders | en1neuro"/>
          <p:cNvPicPr>
            <a:picLocks noChangeAspect="1" noChangeArrowheads="1"/>
          </p:cNvPicPr>
          <p:nvPr/>
        </p:nvPicPr>
        <p:blipFill rotWithShape="1">
          <a:blip r:embed="rId2">
            <a:extLst>
              <a:ext uri="{28A0092B-C50C-407E-A947-70E740481C1C}">
                <a14:useLocalDpi xmlns:a14="http://schemas.microsoft.com/office/drawing/2010/main" val="0"/>
              </a:ext>
            </a:extLst>
          </a:blip>
          <a:srcRect r="2365" b="10783"/>
          <a:stretch/>
        </p:blipFill>
        <p:spPr bwMode="auto">
          <a:xfrm>
            <a:off x="9043866" y="343230"/>
            <a:ext cx="2930150" cy="1338749"/>
          </a:xfrm>
          <a:prstGeom prst="rect">
            <a:avLst/>
          </a:prstGeom>
          <a:noFill/>
          <a:extLst>
            <a:ext uri="{909E8E84-426E-40DD-AFC4-6F175D3DCCD1}">
              <a14:hiddenFill xmlns:a14="http://schemas.microsoft.com/office/drawing/2010/main">
                <a:solidFill>
                  <a:srgbClr val="FFFFFF"/>
                </a:solidFill>
              </a14:hiddenFill>
            </a:ext>
          </a:extLst>
        </p:spPr>
      </p:pic>
      <p:sp>
        <p:nvSpPr>
          <p:cNvPr id="3" name="Explosion 1 2"/>
          <p:cNvSpPr/>
          <p:nvPr/>
        </p:nvSpPr>
        <p:spPr>
          <a:xfrm>
            <a:off x="9544595" y="2185851"/>
            <a:ext cx="2647406" cy="4563156"/>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We can refer to SALT / </a:t>
            </a:r>
            <a:r>
              <a:rPr lang="en-US" dirty="0" err="1" smtClean="0"/>
              <a:t>Paediatrician</a:t>
            </a:r>
            <a:r>
              <a:rPr lang="en-US" dirty="0" smtClean="0"/>
              <a:t> but cannot diagnose</a:t>
            </a:r>
            <a:endParaRPr lang="en-GB" dirty="0"/>
          </a:p>
        </p:txBody>
      </p:sp>
    </p:spTree>
    <p:extLst>
      <p:ext uri="{BB962C8B-B14F-4D97-AF65-F5344CB8AC3E}">
        <p14:creationId xmlns:p14="http://schemas.microsoft.com/office/powerpoint/2010/main" val="10550087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3474" y="356416"/>
            <a:ext cx="11025052" cy="1325563"/>
          </a:xfrm>
        </p:spPr>
        <p:txBody>
          <a:bodyPr/>
          <a:lstStyle/>
          <a:p>
            <a:r>
              <a:rPr lang="en-US" u="sng" dirty="0" smtClean="0"/>
              <a:t>Attention and Focus Difficulties, including ADHD</a:t>
            </a:r>
            <a:endParaRPr lang="en-GB" u="sng" dirty="0"/>
          </a:p>
        </p:txBody>
      </p:sp>
      <p:sp>
        <p:nvSpPr>
          <p:cNvPr id="6" name="AutoShape 2" descr="1,600+ Learning Disability Illustrations, Royalty-Free Vector Graphics &amp; Clip  Art - iStock | Learning disability icon, Autism, Dyslexi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3" name="Table 2"/>
          <p:cNvGraphicFramePr>
            <a:graphicFrameLocks noGrp="1"/>
          </p:cNvGraphicFramePr>
          <p:nvPr>
            <p:extLst>
              <p:ext uri="{D42A27DB-BD31-4B8C-83A1-F6EECF244321}">
                <p14:modId xmlns:p14="http://schemas.microsoft.com/office/powerpoint/2010/main" val="1368997264"/>
              </p:ext>
            </p:extLst>
          </p:nvPr>
        </p:nvGraphicFramePr>
        <p:xfrm>
          <a:off x="583474" y="1498192"/>
          <a:ext cx="9058094" cy="5181600"/>
        </p:xfrm>
        <a:graphic>
          <a:graphicData uri="http://schemas.openxmlformats.org/drawingml/2006/table">
            <a:tbl>
              <a:tblPr firstRow="1" bandRow="1">
                <a:tableStyleId>{F5AB1C69-6EDB-4FF4-983F-18BD219EF322}</a:tableStyleId>
              </a:tblPr>
              <a:tblGrid>
                <a:gridCol w="4529047">
                  <a:extLst>
                    <a:ext uri="{9D8B030D-6E8A-4147-A177-3AD203B41FA5}">
                      <a16:colId xmlns:a16="http://schemas.microsoft.com/office/drawing/2014/main" val="2152906090"/>
                    </a:ext>
                  </a:extLst>
                </a:gridCol>
                <a:gridCol w="4529047">
                  <a:extLst>
                    <a:ext uri="{9D8B030D-6E8A-4147-A177-3AD203B41FA5}">
                      <a16:colId xmlns:a16="http://schemas.microsoft.com/office/drawing/2014/main" val="150055684"/>
                    </a:ext>
                  </a:extLst>
                </a:gridCol>
              </a:tblGrid>
              <a:tr h="370840">
                <a:tc>
                  <a:txBody>
                    <a:bodyPr/>
                    <a:lstStyle/>
                    <a:p>
                      <a:r>
                        <a:rPr lang="en-US" sz="2400" dirty="0" smtClean="0">
                          <a:solidFill>
                            <a:schemeClr val="tx1"/>
                          </a:solidFill>
                        </a:rPr>
                        <a:t>Signs we would be concerned about…</a:t>
                      </a:r>
                      <a:endParaRPr lang="en-GB" sz="2400" dirty="0">
                        <a:solidFill>
                          <a:schemeClr val="tx1"/>
                        </a:solidFill>
                      </a:endParaRPr>
                    </a:p>
                  </a:txBody>
                  <a:tcPr/>
                </a:tc>
                <a:tc>
                  <a:txBody>
                    <a:bodyPr/>
                    <a:lstStyle/>
                    <a:p>
                      <a:r>
                        <a:rPr lang="en-US" sz="2400" dirty="0" smtClean="0">
                          <a:solidFill>
                            <a:schemeClr val="tx1"/>
                          </a:solidFill>
                        </a:rPr>
                        <a:t>Times</a:t>
                      </a:r>
                      <a:r>
                        <a:rPr lang="en-US" sz="2400" baseline="0" dirty="0" smtClean="0">
                          <a:solidFill>
                            <a:schemeClr val="tx1"/>
                          </a:solidFill>
                        </a:rPr>
                        <a:t> when we would not be so worried…</a:t>
                      </a:r>
                      <a:endParaRPr lang="en-GB" sz="2400" dirty="0">
                        <a:solidFill>
                          <a:schemeClr val="tx1"/>
                        </a:solidFill>
                      </a:endParaRPr>
                    </a:p>
                  </a:txBody>
                  <a:tcPr/>
                </a:tc>
                <a:extLst>
                  <a:ext uri="{0D108BD9-81ED-4DB2-BD59-A6C34878D82A}">
                    <a16:rowId xmlns:a16="http://schemas.microsoft.com/office/drawing/2014/main" val="352971635"/>
                  </a:ext>
                </a:extLst>
              </a:tr>
              <a:tr h="370840">
                <a:tc>
                  <a:txBody>
                    <a:bodyPr/>
                    <a:lstStyle/>
                    <a:p>
                      <a:pPr marL="0" indent="0">
                        <a:buFont typeface="Arial" panose="020B0604020202020204" pitchFamily="34" charset="0"/>
                        <a:buNone/>
                      </a:pPr>
                      <a:r>
                        <a:rPr lang="en-US" sz="2000" dirty="0" smtClean="0"/>
                        <a:t>If children showed a number of these:</a:t>
                      </a:r>
                    </a:p>
                    <a:p>
                      <a:pPr marL="342900" indent="-342900">
                        <a:buFont typeface="Arial" panose="020B0604020202020204" pitchFamily="34" charset="0"/>
                        <a:buChar char="•"/>
                      </a:pPr>
                      <a:r>
                        <a:rPr lang="en-US" sz="2000" dirty="0" smtClean="0"/>
                        <a:t>Children</a:t>
                      </a:r>
                      <a:r>
                        <a:rPr lang="en-US" sz="2000" baseline="0" dirty="0" smtClean="0"/>
                        <a:t> cannot stay still and are distracted by things around them to a significant extent.</a:t>
                      </a:r>
                    </a:p>
                    <a:p>
                      <a:pPr marL="342900" indent="-342900">
                        <a:buFont typeface="Arial" panose="020B0604020202020204" pitchFamily="34" charset="0"/>
                        <a:buChar char="•"/>
                      </a:pPr>
                      <a:r>
                        <a:rPr lang="en-US" sz="2000" baseline="0" dirty="0" smtClean="0"/>
                        <a:t>Children’s minds are very busy and they find it hard to switch off.</a:t>
                      </a:r>
                    </a:p>
                    <a:p>
                      <a:pPr marL="342900" indent="-342900">
                        <a:buFont typeface="Arial" panose="020B0604020202020204" pitchFamily="34" charset="0"/>
                        <a:buChar char="•"/>
                      </a:pPr>
                      <a:r>
                        <a:rPr lang="en-US" sz="2000" baseline="0" dirty="0" smtClean="0"/>
                        <a:t>Children need to move around constantly.</a:t>
                      </a:r>
                    </a:p>
                    <a:p>
                      <a:pPr marL="342900" indent="-342900">
                        <a:buFont typeface="Arial" panose="020B0604020202020204" pitchFamily="34" charset="0"/>
                        <a:buChar char="•"/>
                      </a:pPr>
                      <a:r>
                        <a:rPr lang="en-US" sz="2000" baseline="0" dirty="0" smtClean="0"/>
                        <a:t>Children are frequently </a:t>
                      </a:r>
                      <a:r>
                        <a:rPr lang="en-US" sz="2000" baseline="0" dirty="0" err="1" smtClean="0"/>
                        <a:t>disorganised</a:t>
                      </a:r>
                      <a:r>
                        <a:rPr lang="en-US" sz="2000" baseline="0" dirty="0" smtClean="0"/>
                        <a:t> and do not have the things that they need.</a:t>
                      </a:r>
                    </a:p>
                    <a:p>
                      <a:pPr marL="342900" indent="-342900">
                        <a:buFont typeface="Arial" panose="020B0604020202020204" pitchFamily="34" charset="0"/>
                        <a:buChar char="•"/>
                      </a:pPr>
                      <a:r>
                        <a:rPr lang="en-US" sz="2000" baseline="0" dirty="0" smtClean="0"/>
                        <a:t>Children are impulsive and do things that cause them risk / cause difficulties with others.</a:t>
                      </a:r>
                    </a:p>
                  </a:txBody>
                  <a:tcPr/>
                </a:tc>
                <a:tc>
                  <a:txBody>
                    <a:bodyPr/>
                    <a:lstStyle/>
                    <a:p>
                      <a:pPr marL="285750" indent="-285750">
                        <a:buFont typeface="Arial" panose="020B0604020202020204" pitchFamily="34" charset="0"/>
                        <a:buChar char="•"/>
                      </a:pPr>
                      <a:r>
                        <a:rPr lang="en-US" sz="2000" dirty="0" smtClean="0"/>
                        <a:t>Children</a:t>
                      </a:r>
                      <a:r>
                        <a:rPr lang="en-US" sz="2000" baseline="0" dirty="0" smtClean="0"/>
                        <a:t> find it hard to listen or sit still at times and are lively.</a:t>
                      </a:r>
                    </a:p>
                    <a:p>
                      <a:pPr marL="285750" indent="-285750">
                        <a:buFont typeface="Arial" panose="020B0604020202020204" pitchFamily="34" charset="0"/>
                        <a:buChar char="•"/>
                      </a:pPr>
                      <a:r>
                        <a:rPr lang="en-US" sz="2000" baseline="0" dirty="0" smtClean="0"/>
                        <a:t>Children need reminders to keep on task, especially for things that they are less interested in.</a:t>
                      </a:r>
                    </a:p>
                    <a:p>
                      <a:pPr marL="285750" indent="-285750">
                        <a:buFont typeface="Arial" panose="020B0604020202020204" pitchFamily="34" charset="0"/>
                        <a:buChar char="•"/>
                      </a:pPr>
                      <a:r>
                        <a:rPr lang="en-US" sz="2000" baseline="0" dirty="0" smtClean="0"/>
                        <a:t>Children rush their work and do not always put full effort into it.</a:t>
                      </a:r>
                    </a:p>
                    <a:p>
                      <a:pPr marL="285750" indent="-285750">
                        <a:buFont typeface="Arial" panose="020B0604020202020204" pitchFamily="34" charset="0"/>
                        <a:buChar char="•"/>
                      </a:pPr>
                      <a:r>
                        <a:rPr lang="en-US" sz="2000" baseline="0" dirty="0" smtClean="0"/>
                        <a:t>Children sometimes forget things.</a:t>
                      </a:r>
                    </a:p>
                    <a:p>
                      <a:pPr marL="285750" indent="-285750">
                        <a:buFont typeface="Arial" panose="020B0604020202020204" pitchFamily="34" charset="0"/>
                        <a:buChar char="•"/>
                      </a:pPr>
                      <a:r>
                        <a:rPr lang="en-US" sz="2000" baseline="0" dirty="0" smtClean="0"/>
                        <a:t>Children need reminders about things they need.</a:t>
                      </a:r>
                    </a:p>
                    <a:p>
                      <a:pPr marL="285750" indent="-285750">
                        <a:buFont typeface="Arial" panose="020B0604020202020204" pitchFamily="34" charset="0"/>
                        <a:buChar char="•"/>
                      </a:pPr>
                      <a:endParaRPr lang="en-US" sz="2000" baseline="0" dirty="0" smtClean="0"/>
                    </a:p>
                    <a:p>
                      <a:pPr marL="285750" indent="-285750">
                        <a:buFont typeface="Arial" panose="020B0604020202020204" pitchFamily="34" charset="0"/>
                        <a:buChar char="•"/>
                      </a:pPr>
                      <a:endParaRPr lang="en-GB" sz="2000" dirty="0"/>
                    </a:p>
                  </a:txBody>
                  <a:tcPr/>
                </a:tc>
                <a:extLst>
                  <a:ext uri="{0D108BD9-81ED-4DB2-BD59-A6C34878D82A}">
                    <a16:rowId xmlns:a16="http://schemas.microsoft.com/office/drawing/2014/main" val="787287999"/>
                  </a:ext>
                </a:extLst>
              </a:tr>
            </a:tbl>
          </a:graphicData>
        </a:graphic>
      </p:graphicFrame>
      <p:pic>
        <p:nvPicPr>
          <p:cNvPr id="7" name="Picture 2" descr="Attention Deficit Hyperactivity Disorder (ADHD) - No Fear Counsell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41568" y="5178652"/>
            <a:ext cx="2399286" cy="15966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689555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3474" y="356416"/>
            <a:ext cx="11086012" cy="1325563"/>
          </a:xfrm>
        </p:spPr>
        <p:txBody>
          <a:bodyPr/>
          <a:lstStyle/>
          <a:p>
            <a:r>
              <a:rPr lang="en-US" u="sng" dirty="0"/>
              <a:t>Attention and Focus Difficulties, including ADHD</a:t>
            </a:r>
            <a:endParaRPr lang="en-GB" u="sng" dirty="0"/>
          </a:p>
        </p:txBody>
      </p:sp>
      <p:sp>
        <p:nvSpPr>
          <p:cNvPr id="6" name="AutoShape 2" descr="1,600+ Learning Disability Illustrations, Royalty-Free Vector Graphics &amp; Clip  Art - iStock | Learning disability icon, Autism, Dyslexi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3" name="Table 2"/>
          <p:cNvGraphicFramePr>
            <a:graphicFrameLocks noGrp="1"/>
          </p:cNvGraphicFramePr>
          <p:nvPr>
            <p:extLst>
              <p:ext uri="{D42A27DB-BD31-4B8C-83A1-F6EECF244321}">
                <p14:modId xmlns:p14="http://schemas.microsoft.com/office/powerpoint/2010/main" val="1990976217"/>
              </p:ext>
            </p:extLst>
          </p:nvPr>
        </p:nvGraphicFramePr>
        <p:xfrm>
          <a:off x="583474" y="1498192"/>
          <a:ext cx="9058094" cy="5181600"/>
        </p:xfrm>
        <a:graphic>
          <a:graphicData uri="http://schemas.openxmlformats.org/drawingml/2006/table">
            <a:tbl>
              <a:tblPr firstRow="1" bandRow="1">
                <a:tableStyleId>{F5AB1C69-6EDB-4FF4-983F-18BD219EF322}</a:tableStyleId>
              </a:tblPr>
              <a:tblGrid>
                <a:gridCol w="4529047">
                  <a:extLst>
                    <a:ext uri="{9D8B030D-6E8A-4147-A177-3AD203B41FA5}">
                      <a16:colId xmlns:a16="http://schemas.microsoft.com/office/drawing/2014/main" val="2152906090"/>
                    </a:ext>
                  </a:extLst>
                </a:gridCol>
                <a:gridCol w="4529047">
                  <a:extLst>
                    <a:ext uri="{9D8B030D-6E8A-4147-A177-3AD203B41FA5}">
                      <a16:colId xmlns:a16="http://schemas.microsoft.com/office/drawing/2014/main" val="150055684"/>
                    </a:ext>
                  </a:extLst>
                </a:gridCol>
              </a:tblGrid>
              <a:tr h="370840">
                <a:tc>
                  <a:txBody>
                    <a:bodyPr/>
                    <a:lstStyle/>
                    <a:p>
                      <a:r>
                        <a:rPr lang="en-US" sz="2400" dirty="0" smtClean="0">
                          <a:solidFill>
                            <a:schemeClr val="tx1"/>
                          </a:solidFill>
                        </a:rPr>
                        <a:t>Main things we do to support at school</a:t>
                      </a:r>
                      <a:endParaRPr lang="en-GB" sz="2400" dirty="0">
                        <a:solidFill>
                          <a:schemeClr val="tx1"/>
                        </a:solidFill>
                      </a:endParaRPr>
                    </a:p>
                  </a:txBody>
                  <a:tcPr/>
                </a:tc>
                <a:tc>
                  <a:txBody>
                    <a:bodyPr/>
                    <a:lstStyle/>
                    <a:p>
                      <a:r>
                        <a:rPr lang="en-US" sz="2400" dirty="0" smtClean="0">
                          <a:solidFill>
                            <a:schemeClr val="tx1"/>
                          </a:solidFill>
                        </a:rPr>
                        <a:t>Things you can do at home</a:t>
                      </a:r>
                      <a:endParaRPr lang="en-GB" sz="2400" dirty="0">
                        <a:solidFill>
                          <a:schemeClr val="tx1"/>
                        </a:solidFill>
                      </a:endParaRPr>
                    </a:p>
                  </a:txBody>
                  <a:tcPr/>
                </a:tc>
                <a:extLst>
                  <a:ext uri="{0D108BD9-81ED-4DB2-BD59-A6C34878D82A}">
                    <a16:rowId xmlns:a16="http://schemas.microsoft.com/office/drawing/2014/main" val="352971635"/>
                  </a:ext>
                </a:extLst>
              </a:tr>
              <a:tr h="370840">
                <a:tc>
                  <a:txBody>
                    <a:bodyPr/>
                    <a:lstStyle/>
                    <a:p>
                      <a:pPr marL="342900" indent="-342900">
                        <a:buFont typeface="Arial" panose="020B0604020202020204" pitchFamily="34" charset="0"/>
                        <a:buChar char="•"/>
                      </a:pPr>
                      <a:r>
                        <a:rPr lang="en-US" sz="2000" dirty="0" smtClean="0"/>
                        <a:t>Break activities into short tasks so that they are achievable.</a:t>
                      </a:r>
                    </a:p>
                    <a:p>
                      <a:pPr marL="342900" indent="-342900">
                        <a:buFont typeface="Arial" panose="020B0604020202020204" pitchFamily="34" charset="0"/>
                        <a:buChar char="•"/>
                      </a:pPr>
                      <a:r>
                        <a:rPr lang="en-US" sz="2000" baseline="0" dirty="0" smtClean="0"/>
                        <a:t>Plan movement breaks.</a:t>
                      </a:r>
                    </a:p>
                    <a:p>
                      <a:pPr marL="342900" indent="-342900">
                        <a:buFont typeface="Arial" panose="020B0604020202020204" pitchFamily="34" charset="0"/>
                        <a:buChar char="•"/>
                      </a:pPr>
                      <a:r>
                        <a:rPr lang="en-US" sz="2000" baseline="0" dirty="0" smtClean="0"/>
                        <a:t>Build physical activity into learning and make it practical where possible.</a:t>
                      </a:r>
                    </a:p>
                    <a:p>
                      <a:pPr marL="342900" indent="-342900">
                        <a:buFont typeface="Arial" panose="020B0604020202020204" pitchFamily="34" charset="0"/>
                        <a:buChar char="•"/>
                      </a:pPr>
                      <a:r>
                        <a:rPr lang="en-US" sz="2000" baseline="0" dirty="0" smtClean="0"/>
                        <a:t>Provide agreed methods for children to fidget (doodles, putty..).  They can often listen best whilst doing this.</a:t>
                      </a:r>
                    </a:p>
                    <a:p>
                      <a:pPr marL="342900" indent="-342900">
                        <a:buFont typeface="Arial" panose="020B0604020202020204" pitchFamily="34" charset="0"/>
                        <a:buChar char="•"/>
                      </a:pPr>
                      <a:r>
                        <a:rPr lang="en-US" sz="2000" baseline="0" dirty="0" smtClean="0"/>
                        <a:t>Consider the best place for children to sit in class.</a:t>
                      </a:r>
                    </a:p>
                    <a:p>
                      <a:pPr marL="342900" indent="-342900">
                        <a:buFont typeface="Arial" panose="020B0604020202020204" pitchFamily="34" charset="0"/>
                        <a:buChar char="•"/>
                      </a:pPr>
                      <a:r>
                        <a:rPr lang="en-US" sz="2000" baseline="0" dirty="0" smtClean="0"/>
                        <a:t>Make the learning space as distraction free as possible.</a:t>
                      </a:r>
                    </a:p>
                    <a:p>
                      <a:pPr marL="342900" indent="-342900">
                        <a:buFont typeface="Arial" panose="020B0604020202020204" pitchFamily="34" charset="0"/>
                        <a:buChar char="•"/>
                      </a:pPr>
                      <a:r>
                        <a:rPr lang="en-US" sz="2000" baseline="0" dirty="0" smtClean="0"/>
                        <a:t>Provide check-lists / visuals to support memory and organisation.</a:t>
                      </a:r>
                    </a:p>
                  </a:txBody>
                  <a:tcPr/>
                </a:tc>
                <a:tc>
                  <a:txBody>
                    <a:bodyPr/>
                    <a:lstStyle/>
                    <a:p>
                      <a:pPr marL="285750" indent="-285750">
                        <a:buFont typeface="Arial" panose="020B0604020202020204" pitchFamily="34" charset="0"/>
                        <a:buChar char="•"/>
                      </a:pPr>
                      <a:r>
                        <a:rPr lang="en-US" sz="2000" dirty="0" smtClean="0"/>
                        <a:t>Keep</a:t>
                      </a:r>
                      <a:r>
                        <a:rPr lang="en-US" sz="2000" baseline="0" dirty="0" smtClean="0"/>
                        <a:t> structure key and build in ‘downtime’ / movement time.</a:t>
                      </a:r>
                    </a:p>
                    <a:p>
                      <a:pPr marL="285750" indent="-285750">
                        <a:buFont typeface="Arial" panose="020B0604020202020204" pitchFamily="34" charset="0"/>
                        <a:buChar char="•"/>
                      </a:pPr>
                      <a:r>
                        <a:rPr lang="en-US" sz="2000" baseline="0" dirty="0" smtClean="0"/>
                        <a:t>Explore outlets that best help your child to let off steam or calm – weighted blankets / punch-bag / trampoline</a:t>
                      </a:r>
                    </a:p>
                    <a:p>
                      <a:pPr marL="285750" indent="-285750">
                        <a:buFont typeface="Arial" panose="020B0604020202020204" pitchFamily="34" charset="0"/>
                        <a:buChar char="•"/>
                      </a:pPr>
                      <a:r>
                        <a:rPr lang="en-US" sz="2000" baseline="0" dirty="0" smtClean="0"/>
                        <a:t>Consider bed-time routine – getting to sleep can often be a challenge and winding down is really important.</a:t>
                      </a:r>
                    </a:p>
                    <a:p>
                      <a:pPr marL="285750" indent="-285750">
                        <a:buFont typeface="Arial" panose="020B0604020202020204" pitchFamily="34" charset="0"/>
                        <a:buChar char="•"/>
                      </a:pPr>
                      <a:r>
                        <a:rPr lang="en-US" sz="2000" baseline="0" dirty="0" smtClean="0"/>
                        <a:t>Keep instructions and boundaries clear.</a:t>
                      </a:r>
                    </a:p>
                    <a:p>
                      <a:pPr marL="285750" indent="-285750">
                        <a:buFont typeface="Arial" panose="020B0604020202020204" pitchFamily="34" charset="0"/>
                        <a:buChar char="•"/>
                      </a:pPr>
                      <a:r>
                        <a:rPr lang="en-US" sz="2000" baseline="0" dirty="0" smtClean="0"/>
                        <a:t>Generally a calm tone of voice works best.</a:t>
                      </a:r>
                    </a:p>
                    <a:p>
                      <a:pPr marL="285750" indent="-285750">
                        <a:buFont typeface="Arial" panose="020B0604020202020204" pitchFamily="34" charset="0"/>
                        <a:buChar char="•"/>
                      </a:pPr>
                      <a:endParaRPr lang="en-GB" sz="2000" dirty="0"/>
                    </a:p>
                  </a:txBody>
                  <a:tcPr/>
                </a:tc>
                <a:extLst>
                  <a:ext uri="{0D108BD9-81ED-4DB2-BD59-A6C34878D82A}">
                    <a16:rowId xmlns:a16="http://schemas.microsoft.com/office/drawing/2014/main" val="787287999"/>
                  </a:ext>
                </a:extLst>
              </a:tr>
            </a:tbl>
          </a:graphicData>
        </a:graphic>
      </p:graphicFrame>
      <p:pic>
        <p:nvPicPr>
          <p:cNvPr id="3074" name="Picture 2" descr="Attention Deficit Hyperactivity Disorder (ADHD) - No Fear Counsell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41568" y="5126400"/>
            <a:ext cx="2399286" cy="15966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915020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3474" y="356416"/>
            <a:ext cx="11086012" cy="1325563"/>
          </a:xfrm>
        </p:spPr>
        <p:txBody>
          <a:bodyPr/>
          <a:lstStyle/>
          <a:p>
            <a:r>
              <a:rPr lang="en-US" u="sng" dirty="0"/>
              <a:t>Attention and Focus Difficulties, including ADHD</a:t>
            </a:r>
            <a:endParaRPr lang="en-GB" u="sng" dirty="0"/>
          </a:p>
        </p:txBody>
      </p:sp>
      <p:sp>
        <p:nvSpPr>
          <p:cNvPr id="6" name="AutoShape 2" descr="1,600+ Learning Disability Illustrations, Royalty-Free Vector Graphics &amp; Clip  Art - iStock | Learning disability icon, Autism, Dyslexi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3" name="Table 2"/>
          <p:cNvGraphicFramePr>
            <a:graphicFrameLocks noGrp="1"/>
          </p:cNvGraphicFramePr>
          <p:nvPr>
            <p:extLst>
              <p:ext uri="{D42A27DB-BD31-4B8C-83A1-F6EECF244321}">
                <p14:modId xmlns:p14="http://schemas.microsoft.com/office/powerpoint/2010/main" val="1990976217"/>
              </p:ext>
            </p:extLst>
          </p:nvPr>
        </p:nvGraphicFramePr>
        <p:xfrm>
          <a:off x="583474" y="1498192"/>
          <a:ext cx="9058094" cy="5181600"/>
        </p:xfrm>
        <a:graphic>
          <a:graphicData uri="http://schemas.openxmlformats.org/drawingml/2006/table">
            <a:tbl>
              <a:tblPr firstRow="1" bandRow="1">
                <a:tableStyleId>{F5AB1C69-6EDB-4FF4-983F-18BD219EF322}</a:tableStyleId>
              </a:tblPr>
              <a:tblGrid>
                <a:gridCol w="4529047">
                  <a:extLst>
                    <a:ext uri="{9D8B030D-6E8A-4147-A177-3AD203B41FA5}">
                      <a16:colId xmlns:a16="http://schemas.microsoft.com/office/drawing/2014/main" val="2152906090"/>
                    </a:ext>
                  </a:extLst>
                </a:gridCol>
                <a:gridCol w="4529047">
                  <a:extLst>
                    <a:ext uri="{9D8B030D-6E8A-4147-A177-3AD203B41FA5}">
                      <a16:colId xmlns:a16="http://schemas.microsoft.com/office/drawing/2014/main" val="150055684"/>
                    </a:ext>
                  </a:extLst>
                </a:gridCol>
              </a:tblGrid>
              <a:tr h="370840">
                <a:tc>
                  <a:txBody>
                    <a:bodyPr/>
                    <a:lstStyle/>
                    <a:p>
                      <a:r>
                        <a:rPr lang="en-US" sz="2400" dirty="0" smtClean="0">
                          <a:solidFill>
                            <a:schemeClr val="tx1"/>
                          </a:solidFill>
                        </a:rPr>
                        <a:t>Main things we do to support at school</a:t>
                      </a:r>
                      <a:endParaRPr lang="en-GB" sz="2400" dirty="0">
                        <a:solidFill>
                          <a:schemeClr val="tx1"/>
                        </a:solidFill>
                      </a:endParaRPr>
                    </a:p>
                  </a:txBody>
                  <a:tcPr/>
                </a:tc>
                <a:tc>
                  <a:txBody>
                    <a:bodyPr/>
                    <a:lstStyle/>
                    <a:p>
                      <a:r>
                        <a:rPr lang="en-US" sz="2400" dirty="0" smtClean="0">
                          <a:solidFill>
                            <a:schemeClr val="tx1"/>
                          </a:solidFill>
                        </a:rPr>
                        <a:t>Things you can do at home</a:t>
                      </a:r>
                      <a:endParaRPr lang="en-GB" sz="2400" dirty="0">
                        <a:solidFill>
                          <a:schemeClr val="tx1"/>
                        </a:solidFill>
                      </a:endParaRPr>
                    </a:p>
                  </a:txBody>
                  <a:tcPr/>
                </a:tc>
                <a:extLst>
                  <a:ext uri="{0D108BD9-81ED-4DB2-BD59-A6C34878D82A}">
                    <a16:rowId xmlns:a16="http://schemas.microsoft.com/office/drawing/2014/main" val="352971635"/>
                  </a:ext>
                </a:extLst>
              </a:tr>
              <a:tr h="370840">
                <a:tc>
                  <a:txBody>
                    <a:bodyPr/>
                    <a:lstStyle/>
                    <a:p>
                      <a:pPr marL="342900" indent="-342900">
                        <a:buFont typeface="Arial" panose="020B0604020202020204" pitchFamily="34" charset="0"/>
                        <a:buChar char="•"/>
                      </a:pPr>
                      <a:r>
                        <a:rPr lang="en-US" sz="2000" dirty="0" smtClean="0"/>
                        <a:t>Break activities into short tasks so that they are achievable.</a:t>
                      </a:r>
                    </a:p>
                    <a:p>
                      <a:pPr marL="342900" indent="-342900">
                        <a:buFont typeface="Arial" panose="020B0604020202020204" pitchFamily="34" charset="0"/>
                        <a:buChar char="•"/>
                      </a:pPr>
                      <a:r>
                        <a:rPr lang="en-US" sz="2000" baseline="0" dirty="0" smtClean="0"/>
                        <a:t>Plan movement breaks.</a:t>
                      </a:r>
                    </a:p>
                    <a:p>
                      <a:pPr marL="342900" indent="-342900">
                        <a:buFont typeface="Arial" panose="020B0604020202020204" pitchFamily="34" charset="0"/>
                        <a:buChar char="•"/>
                      </a:pPr>
                      <a:r>
                        <a:rPr lang="en-US" sz="2000" baseline="0" dirty="0" smtClean="0"/>
                        <a:t>Build physical activity into learning and make it practical where possible.</a:t>
                      </a:r>
                    </a:p>
                    <a:p>
                      <a:pPr marL="342900" indent="-342900">
                        <a:buFont typeface="Arial" panose="020B0604020202020204" pitchFamily="34" charset="0"/>
                        <a:buChar char="•"/>
                      </a:pPr>
                      <a:r>
                        <a:rPr lang="en-US" sz="2000" baseline="0" dirty="0" smtClean="0"/>
                        <a:t>Provide agreed methods for children to fidget (doodles, putty..).  They can often listen best whilst doing this.</a:t>
                      </a:r>
                    </a:p>
                    <a:p>
                      <a:pPr marL="342900" indent="-342900">
                        <a:buFont typeface="Arial" panose="020B0604020202020204" pitchFamily="34" charset="0"/>
                        <a:buChar char="•"/>
                      </a:pPr>
                      <a:r>
                        <a:rPr lang="en-US" sz="2000" baseline="0" dirty="0" smtClean="0"/>
                        <a:t>Consider the best place for children to sit in class.</a:t>
                      </a:r>
                    </a:p>
                    <a:p>
                      <a:pPr marL="342900" indent="-342900">
                        <a:buFont typeface="Arial" panose="020B0604020202020204" pitchFamily="34" charset="0"/>
                        <a:buChar char="•"/>
                      </a:pPr>
                      <a:r>
                        <a:rPr lang="en-US" sz="2000" baseline="0" dirty="0" smtClean="0"/>
                        <a:t>Make the learning space as distraction free as possible.</a:t>
                      </a:r>
                    </a:p>
                    <a:p>
                      <a:pPr marL="342900" indent="-342900">
                        <a:buFont typeface="Arial" panose="020B0604020202020204" pitchFamily="34" charset="0"/>
                        <a:buChar char="•"/>
                      </a:pPr>
                      <a:r>
                        <a:rPr lang="en-US" sz="2000" baseline="0" dirty="0" smtClean="0"/>
                        <a:t>Provide check-lists / visuals to support memory and organisation.</a:t>
                      </a:r>
                    </a:p>
                  </a:txBody>
                  <a:tcPr/>
                </a:tc>
                <a:tc>
                  <a:txBody>
                    <a:bodyPr/>
                    <a:lstStyle/>
                    <a:p>
                      <a:pPr marL="285750" indent="-285750">
                        <a:buFont typeface="Arial" panose="020B0604020202020204" pitchFamily="34" charset="0"/>
                        <a:buChar char="•"/>
                      </a:pPr>
                      <a:r>
                        <a:rPr lang="en-US" sz="2000" dirty="0" smtClean="0"/>
                        <a:t>Keep</a:t>
                      </a:r>
                      <a:r>
                        <a:rPr lang="en-US" sz="2000" baseline="0" dirty="0" smtClean="0"/>
                        <a:t> structure key and build in ‘downtime’ / movement time.</a:t>
                      </a:r>
                    </a:p>
                    <a:p>
                      <a:pPr marL="285750" indent="-285750">
                        <a:buFont typeface="Arial" panose="020B0604020202020204" pitchFamily="34" charset="0"/>
                        <a:buChar char="•"/>
                      </a:pPr>
                      <a:r>
                        <a:rPr lang="en-US" sz="2000" baseline="0" dirty="0" smtClean="0"/>
                        <a:t>Explore outlets that best help your child to let off steam or calm – weighted blankets / punch-bag / trampoline</a:t>
                      </a:r>
                    </a:p>
                    <a:p>
                      <a:pPr marL="285750" indent="-285750">
                        <a:buFont typeface="Arial" panose="020B0604020202020204" pitchFamily="34" charset="0"/>
                        <a:buChar char="•"/>
                      </a:pPr>
                      <a:r>
                        <a:rPr lang="en-US" sz="2000" baseline="0" dirty="0" smtClean="0"/>
                        <a:t>Consider bed-time routine – getting to sleep can often be a challenge and winding down is really important.</a:t>
                      </a:r>
                    </a:p>
                    <a:p>
                      <a:pPr marL="285750" indent="-285750">
                        <a:buFont typeface="Arial" panose="020B0604020202020204" pitchFamily="34" charset="0"/>
                        <a:buChar char="•"/>
                      </a:pPr>
                      <a:r>
                        <a:rPr lang="en-US" sz="2000" baseline="0" dirty="0" smtClean="0"/>
                        <a:t>Keep instructions and boundaries clear.</a:t>
                      </a:r>
                    </a:p>
                    <a:p>
                      <a:pPr marL="285750" indent="-285750">
                        <a:buFont typeface="Arial" panose="020B0604020202020204" pitchFamily="34" charset="0"/>
                        <a:buChar char="•"/>
                      </a:pPr>
                      <a:r>
                        <a:rPr lang="en-US" sz="2000" baseline="0" dirty="0" smtClean="0"/>
                        <a:t>Generally a calm tone of voice works best.</a:t>
                      </a:r>
                    </a:p>
                    <a:p>
                      <a:pPr marL="285750" indent="-285750">
                        <a:buFont typeface="Arial" panose="020B0604020202020204" pitchFamily="34" charset="0"/>
                        <a:buChar char="•"/>
                      </a:pPr>
                      <a:endParaRPr lang="en-GB" sz="2000" dirty="0"/>
                    </a:p>
                  </a:txBody>
                  <a:tcPr/>
                </a:tc>
                <a:extLst>
                  <a:ext uri="{0D108BD9-81ED-4DB2-BD59-A6C34878D82A}">
                    <a16:rowId xmlns:a16="http://schemas.microsoft.com/office/drawing/2014/main" val="787287999"/>
                  </a:ext>
                </a:extLst>
              </a:tr>
            </a:tbl>
          </a:graphicData>
        </a:graphic>
      </p:graphicFrame>
      <p:pic>
        <p:nvPicPr>
          <p:cNvPr id="3074" name="Picture 2" descr="Attention Deficit Hyperactivity Disorder (ADHD) - No Fear Counsell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41568" y="5126400"/>
            <a:ext cx="2399286" cy="1596617"/>
          </a:xfrm>
          <a:prstGeom prst="rect">
            <a:avLst/>
          </a:prstGeom>
          <a:noFill/>
          <a:extLst>
            <a:ext uri="{909E8E84-426E-40DD-AFC4-6F175D3DCCD1}">
              <a14:hiddenFill xmlns:a14="http://schemas.microsoft.com/office/drawing/2010/main">
                <a:solidFill>
                  <a:srgbClr val="FFFFFF"/>
                </a:solidFill>
              </a14:hiddenFill>
            </a:ext>
          </a:extLst>
        </p:spPr>
      </p:pic>
      <p:sp>
        <p:nvSpPr>
          <p:cNvPr id="7" name="Explosion 1 6"/>
          <p:cNvSpPr/>
          <p:nvPr/>
        </p:nvSpPr>
        <p:spPr>
          <a:xfrm>
            <a:off x="9508800" y="1122612"/>
            <a:ext cx="2647406" cy="4563156"/>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We can refer to </a:t>
            </a:r>
            <a:r>
              <a:rPr lang="en-US" dirty="0" err="1" smtClean="0"/>
              <a:t>Paediatrician</a:t>
            </a:r>
            <a:r>
              <a:rPr lang="en-US" dirty="0" smtClean="0"/>
              <a:t> but cannot diagnose ADHD</a:t>
            </a:r>
            <a:endParaRPr lang="en-GB" dirty="0"/>
          </a:p>
        </p:txBody>
      </p:sp>
    </p:spTree>
    <p:extLst>
      <p:ext uri="{BB962C8B-B14F-4D97-AF65-F5344CB8AC3E}">
        <p14:creationId xmlns:p14="http://schemas.microsoft.com/office/powerpoint/2010/main" val="385332470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smtClean="0"/>
              <a:t>Mental Health Needs</a:t>
            </a:r>
            <a:endParaRPr lang="en-GB" u="sng" dirty="0"/>
          </a:p>
        </p:txBody>
      </p:sp>
      <p:sp>
        <p:nvSpPr>
          <p:cNvPr id="3" name="Content Placeholder 2"/>
          <p:cNvSpPr>
            <a:spLocks noGrp="1"/>
          </p:cNvSpPr>
          <p:nvPr>
            <p:ph idx="1"/>
          </p:nvPr>
        </p:nvSpPr>
        <p:spPr>
          <a:xfrm>
            <a:off x="485231" y="1690688"/>
            <a:ext cx="10515600" cy="4351338"/>
          </a:xfrm>
        </p:spPr>
        <p:txBody>
          <a:bodyPr/>
          <a:lstStyle/>
          <a:p>
            <a:r>
              <a:rPr lang="en-US" dirty="0" smtClean="0"/>
              <a:t>These are so individual, that it is not possible to pick out specific things that we look out for / do as it really depends on the child and what they need / show.</a:t>
            </a:r>
          </a:p>
          <a:p>
            <a:r>
              <a:rPr lang="en-US" dirty="0" smtClean="0"/>
              <a:t>Changes in a child’s </a:t>
            </a:r>
            <a:r>
              <a:rPr lang="en-US" dirty="0" err="1" smtClean="0"/>
              <a:t>behaviour</a:t>
            </a:r>
            <a:r>
              <a:rPr lang="en-US" dirty="0" smtClean="0"/>
              <a:t> are often the first indicator that something might be wrong…</a:t>
            </a:r>
          </a:p>
          <a:p>
            <a:r>
              <a:rPr lang="en-US" dirty="0" smtClean="0"/>
              <a:t>ELSA</a:t>
            </a:r>
          </a:p>
          <a:p>
            <a:r>
              <a:rPr lang="en-US" dirty="0" smtClean="0"/>
              <a:t>PSHE</a:t>
            </a:r>
          </a:p>
          <a:p>
            <a:r>
              <a:rPr lang="en-US" dirty="0" smtClean="0"/>
              <a:t>Nurture</a:t>
            </a:r>
            <a:endParaRPr lang="en-GB" dirty="0"/>
          </a:p>
        </p:txBody>
      </p:sp>
      <p:pic>
        <p:nvPicPr>
          <p:cNvPr id="5122" name="Picture 2" descr="Mental health Awareness for Children - Olive Press News Spain"/>
          <p:cNvPicPr>
            <a:picLocks noChangeAspect="1" noChangeArrowheads="1"/>
          </p:cNvPicPr>
          <p:nvPr/>
        </p:nvPicPr>
        <p:blipFill rotWithShape="1">
          <a:blip r:embed="rId2">
            <a:extLst>
              <a:ext uri="{28A0092B-C50C-407E-A947-70E740481C1C}">
                <a14:useLocalDpi xmlns:a14="http://schemas.microsoft.com/office/drawing/2010/main" val="0"/>
              </a:ext>
            </a:extLst>
          </a:blip>
          <a:srcRect l="44811"/>
          <a:stretch/>
        </p:blipFill>
        <p:spPr bwMode="auto">
          <a:xfrm>
            <a:off x="8421190" y="4062774"/>
            <a:ext cx="3335290" cy="26137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336429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smtClean="0"/>
              <a:t>What can you do if you are concerned about your child?</a:t>
            </a:r>
            <a:endParaRPr lang="en-GB" u="sng" dirty="0"/>
          </a:p>
        </p:txBody>
      </p:sp>
      <p:sp>
        <p:nvSpPr>
          <p:cNvPr id="3" name="Content Placeholder 2"/>
          <p:cNvSpPr>
            <a:spLocks noGrp="1"/>
          </p:cNvSpPr>
          <p:nvPr>
            <p:ph idx="1"/>
          </p:nvPr>
        </p:nvSpPr>
        <p:spPr>
          <a:xfrm>
            <a:off x="838200" y="1950719"/>
            <a:ext cx="10515600" cy="4226243"/>
          </a:xfrm>
        </p:spPr>
        <p:txBody>
          <a:bodyPr/>
          <a:lstStyle/>
          <a:p>
            <a:r>
              <a:rPr lang="en-US" dirty="0" smtClean="0"/>
              <a:t>Speak to your teacher – they will know your child best in the school </a:t>
            </a:r>
          </a:p>
          <a:p>
            <a:r>
              <a:rPr lang="en-US" dirty="0" smtClean="0"/>
              <a:t>Do not panic if what they describe at school is very different to what you see at home.</a:t>
            </a:r>
          </a:p>
          <a:p>
            <a:r>
              <a:rPr lang="en-US" dirty="0"/>
              <a:t>Try strategies / ideas to see if they make a difference </a:t>
            </a:r>
            <a:endParaRPr lang="en-US" dirty="0" smtClean="0"/>
          </a:p>
          <a:p>
            <a:r>
              <a:rPr lang="en-US" dirty="0" smtClean="0"/>
              <a:t>Keep a watch over things over time and come back to school if things change.</a:t>
            </a:r>
          </a:p>
          <a:p>
            <a:r>
              <a:rPr lang="en-US" dirty="0" smtClean="0"/>
              <a:t>If you would like to speak to SENCO, please ask at the office.</a:t>
            </a:r>
          </a:p>
          <a:p>
            <a:r>
              <a:rPr lang="en-US" dirty="0" smtClean="0"/>
              <a:t>Seek medical advice, as well as educational.</a:t>
            </a:r>
            <a:endParaRPr lang="en-GB" dirty="0"/>
          </a:p>
        </p:txBody>
      </p:sp>
    </p:spTree>
    <p:extLst>
      <p:ext uri="{BB962C8B-B14F-4D97-AF65-F5344CB8AC3E}">
        <p14:creationId xmlns:p14="http://schemas.microsoft.com/office/powerpoint/2010/main" val="258812433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smtClean="0"/>
              <a:t>Other places to get support.</a:t>
            </a:r>
            <a:endParaRPr lang="en-GB" u="sng" dirty="0"/>
          </a:p>
        </p:txBody>
      </p:sp>
      <p:sp>
        <p:nvSpPr>
          <p:cNvPr id="3" name="Content Placeholder 2"/>
          <p:cNvSpPr>
            <a:spLocks noGrp="1"/>
          </p:cNvSpPr>
          <p:nvPr>
            <p:ph idx="1"/>
          </p:nvPr>
        </p:nvSpPr>
        <p:spPr/>
        <p:txBody>
          <a:bodyPr/>
          <a:lstStyle/>
          <a:p>
            <a:pPr marL="0" indent="0">
              <a:buNone/>
            </a:pPr>
            <a:r>
              <a:rPr lang="en-GB" dirty="0">
                <a:hlinkClick r:id="rId2"/>
              </a:rPr>
              <a:t>https://</a:t>
            </a:r>
            <a:r>
              <a:rPr lang="en-GB" dirty="0" smtClean="0">
                <a:hlinkClick r:id="rId2"/>
              </a:rPr>
              <a:t>wiltshireparentcarercouncil.co.uk/en/Home_Page</a:t>
            </a:r>
            <a:endParaRPr lang="en-GB" dirty="0" smtClean="0"/>
          </a:p>
          <a:p>
            <a:pPr marL="0" indent="0">
              <a:buNone/>
            </a:pPr>
            <a:endParaRPr lang="en-US" dirty="0"/>
          </a:p>
          <a:p>
            <a:pPr marL="0" indent="0">
              <a:buNone/>
            </a:pPr>
            <a:endParaRPr lang="en-US" dirty="0" smtClean="0"/>
          </a:p>
          <a:p>
            <a:pPr marL="0" indent="0">
              <a:buNone/>
            </a:pPr>
            <a:endParaRPr lang="en-US" dirty="0"/>
          </a:p>
          <a:p>
            <a:pPr marL="0" indent="0">
              <a:buNone/>
            </a:pPr>
            <a:r>
              <a:rPr lang="en-GB" dirty="0">
                <a:hlinkClick r:id="rId3"/>
              </a:rPr>
              <a:t>https://localoffer.wiltshire.gov.uk</a:t>
            </a:r>
            <a:r>
              <a:rPr lang="en-GB" dirty="0" smtClean="0">
                <a:hlinkClick r:id="rId3"/>
              </a:rPr>
              <a:t>/</a:t>
            </a:r>
            <a:endParaRPr lang="en-GB" dirty="0" smtClean="0"/>
          </a:p>
          <a:p>
            <a:pPr marL="0" indent="0">
              <a:buNone/>
            </a:pPr>
            <a:endParaRPr lang="en-US" dirty="0"/>
          </a:p>
          <a:p>
            <a:pPr marL="0" indent="0">
              <a:buNone/>
            </a:pPr>
            <a:endParaRPr lang="en-US" dirty="0" smtClean="0"/>
          </a:p>
          <a:p>
            <a:pPr marL="0" indent="0">
              <a:buNone/>
            </a:pPr>
            <a:endParaRPr lang="en-GB" dirty="0" smtClean="0"/>
          </a:p>
          <a:p>
            <a:pPr marL="0" indent="0">
              <a:buNone/>
            </a:pPr>
            <a:endParaRPr lang="en-GB"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GB" dirty="0" smtClean="0"/>
          </a:p>
          <a:p>
            <a:pPr marL="0" indent="0">
              <a:buNone/>
            </a:pPr>
            <a:endParaRPr lang="en-GB" dirty="0"/>
          </a:p>
        </p:txBody>
      </p:sp>
      <p:pic>
        <p:nvPicPr>
          <p:cNvPr id="4" name="Picture 3"/>
          <p:cNvPicPr>
            <a:picLocks noChangeAspect="1"/>
          </p:cNvPicPr>
          <p:nvPr/>
        </p:nvPicPr>
        <p:blipFill>
          <a:blip r:embed="rId4"/>
          <a:stretch>
            <a:fillRect/>
          </a:stretch>
        </p:blipFill>
        <p:spPr>
          <a:xfrm>
            <a:off x="9610725" y="1591764"/>
            <a:ext cx="2114550" cy="1619250"/>
          </a:xfrm>
          <a:prstGeom prst="rect">
            <a:avLst/>
          </a:prstGeom>
        </p:spPr>
      </p:pic>
      <p:pic>
        <p:nvPicPr>
          <p:cNvPr id="5" name="Picture 4"/>
          <p:cNvPicPr>
            <a:picLocks noChangeAspect="1"/>
          </p:cNvPicPr>
          <p:nvPr/>
        </p:nvPicPr>
        <p:blipFill>
          <a:blip r:embed="rId5"/>
          <a:stretch>
            <a:fillRect/>
          </a:stretch>
        </p:blipFill>
        <p:spPr>
          <a:xfrm>
            <a:off x="5676900" y="4531450"/>
            <a:ext cx="6048375" cy="895350"/>
          </a:xfrm>
          <a:prstGeom prst="rect">
            <a:avLst/>
          </a:prstGeom>
        </p:spPr>
      </p:pic>
    </p:spTree>
    <p:extLst>
      <p:ext uri="{BB962C8B-B14F-4D97-AF65-F5344CB8AC3E}">
        <p14:creationId xmlns:p14="http://schemas.microsoft.com/office/powerpoint/2010/main" val="28964927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smtClean="0"/>
              <a:t>Other places to get support.</a:t>
            </a:r>
            <a:endParaRPr lang="en-GB" u="sng" dirty="0"/>
          </a:p>
        </p:txBody>
      </p:sp>
      <p:sp>
        <p:nvSpPr>
          <p:cNvPr id="3" name="Content Placeholder 2"/>
          <p:cNvSpPr>
            <a:spLocks noGrp="1"/>
          </p:cNvSpPr>
          <p:nvPr>
            <p:ph idx="1"/>
          </p:nvPr>
        </p:nvSpPr>
        <p:spPr/>
        <p:txBody>
          <a:bodyPr/>
          <a:lstStyle/>
          <a:p>
            <a:pPr marL="0" indent="0">
              <a:buNone/>
            </a:pPr>
            <a:r>
              <a:rPr lang="en-US" sz="2000" dirty="0">
                <a:hlinkClick r:id="rId2"/>
              </a:rPr>
              <a:t>https://www.childrensmentalhealthweek.org.uk/families/?utm_source=Schools&amp;utm_campaign=f3ec31b957-CMHW_RESOURCES_NPSCHOOLS_2023_06_11&amp;utm_medium=email&amp;utm_term=0_-11d24da551-%</a:t>
            </a:r>
            <a:r>
              <a:rPr lang="en-US" sz="2000" dirty="0" smtClean="0">
                <a:hlinkClick r:id="rId2"/>
              </a:rPr>
              <a:t>5BLIST_EMAIL_ID%5D</a:t>
            </a:r>
            <a:endParaRPr lang="en-US" sz="2000" dirty="0" smtClean="0"/>
          </a:p>
          <a:p>
            <a:pPr marL="0" indent="0">
              <a:buNone/>
            </a:pPr>
            <a:endParaRPr lang="en-US" dirty="0"/>
          </a:p>
          <a:p>
            <a:pPr marL="0" indent="0">
              <a:buNone/>
            </a:pPr>
            <a:endParaRPr lang="en-US" dirty="0" smtClean="0"/>
          </a:p>
          <a:p>
            <a:pPr marL="0" indent="0">
              <a:buNone/>
            </a:pPr>
            <a:endParaRPr lang="en-US" dirty="0" smtClean="0"/>
          </a:p>
          <a:p>
            <a:pPr marL="0" indent="0">
              <a:buNone/>
            </a:pPr>
            <a:r>
              <a:rPr lang="en-US" dirty="0">
                <a:hlinkClick r:id="rId3"/>
              </a:rPr>
              <a:t>https://speechandlanguage.org.uk/information-and-support</a:t>
            </a:r>
            <a:r>
              <a:rPr lang="en-US" dirty="0" smtClean="0">
                <a:hlinkClick r:id="rId3"/>
              </a:rPr>
              <a:t>/</a:t>
            </a:r>
            <a:endParaRPr lang="en-US" dirty="0" smtClean="0"/>
          </a:p>
          <a:p>
            <a:pPr marL="0" indent="0">
              <a:buNone/>
            </a:pPr>
            <a:endParaRPr lang="en-US" dirty="0"/>
          </a:p>
          <a:p>
            <a:pPr marL="0" indent="0">
              <a:buNone/>
            </a:pPr>
            <a:endParaRPr lang="en-US" dirty="0"/>
          </a:p>
          <a:p>
            <a:pPr marL="0" indent="0">
              <a:buNone/>
            </a:pPr>
            <a:endParaRPr lang="en-US" dirty="0" smtClean="0"/>
          </a:p>
          <a:p>
            <a:pPr marL="0" indent="0">
              <a:buNone/>
            </a:pPr>
            <a:endParaRPr lang="en-US" dirty="0" smtClean="0"/>
          </a:p>
          <a:p>
            <a:pPr marL="0" indent="0">
              <a:buNone/>
            </a:pPr>
            <a:endParaRPr lang="en-GB" dirty="0" smtClean="0"/>
          </a:p>
          <a:p>
            <a:pPr marL="0" indent="0">
              <a:buNone/>
            </a:pPr>
            <a:endParaRPr lang="en-GB"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GB" dirty="0" smtClean="0"/>
          </a:p>
          <a:p>
            <a:pPr marL="0" indent="0">
              <a:buNone/>
            </a:pPr>
            <a:endParaRPr lang="en-GB" dirty="0"/>
          </a:p>
        </p:txBody>
      </p:sp>
      <p:pic>
        <p:nvPicPr>
          <p:cNvPr id="6" name="Picture 5"/>
          <p:cNvPicPr>
            <a:picLocks noChangeAspect="1"/>
          </p:cNvPicPr>
          <p:nvPr/>
        </p:nvPicPr>
        <p:blipFill>
          <a:blip r:embed="rId4"/>
          <a:stretch>
            <a:fillRect/>
          </a:stretch>
        </p:blipFill>
        <p:spPr>
          <a:xfrm>
            <a:off x="9144000" y="2556782"/>
            <a:ext cx="2209800" cy="1657350"/>
          </a:xfrm>
          <a:prstGeom prst="rect">
            <a:avLst/>
          </a:prstGeom>
        </p:spPr>
      </p:pic>
      <p:pic>
        <p:nvPicPr>
          <p:cNvPr id="7" name="Picture 6"/>
          <p:cNvPicPr>
            <a:picLocks noChangeAspect="1"/>
          </p:cNvPicPr>
          <p:nvPr/>
        </p:nvPicPr>
        <p:blipFill>
          <a:blip r:embed="rId5"/>
          <a:stretch>
            <a:fillRect/>
          </a:stretch>
        </p:blipFill>
        <p:spPr>
          <a:xfrm>
            <a:off x="8382000" y="5310188"/>
            <a:ext cx="2971800" cy="866775"/>
          </a:xfrm>
          <a:prstGeom prst="rect">
            <a:avLst/>
          </a:prstGeom>
        </p:spPr>
      </p:pic>
    </p:spTree>
    <p:extLst>
      <p:ext uri="{BB962C8B-B14F-4D97-AF65-F5344CB8AC3E}">
        <p14:creationId xmlns:p14="http://schemas.microsoft.com/office/powerpoint/2010/main" val="400635317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smtClean="0"/>
              <a:t>Would you like some more specific SEN sessions?</a:t>
            </a:r>
            <a:endParaRPr lang="en-GB" u="sng" dirty="0"/>
          </a:p>
        </p:txBody>
      </p:sp>
      <p:sp>
        <p:nvSpPr>
          <p:cNvPr id="3" name="Content Placeholder 2"/>
          <p:cNvSpPr>
            <a:spLocks noGrp="1"/>
          </p:cNvSpPr>
          <p:nvPr>
            <p:ph idx="1"/>
          </p:nvPr>
        </p:nvSpPr>
        <p:spPr/>
        <p:txBody>
          <a:bodyPr/>
          <a:lstStyle/>
          <a:p>
            <a:r>
              <a:rPr lang="en-US" dirty="0" smtClean="0"/>
              <a:t>We are happy to offer additional sessions for parents on specific Special Needs, if people would be interested.</a:t>
            </a:r>
          </a:p>
          <a:p>
            <a:endParaRPr lang="en-US" dirty="0"/>
          </a:p>
          <a:p>
            <a:r>
              <a:rPr lang="en-US" dirty="0" smtClean="0"/>
              <a:t>These would look in slightly more depth at the specific area of SEN and try to look at some more practical activities or ideas that could support parents with children who have these types of need.</a:t>
            </a:r>
          </a:p>
          <a:p>
            <a:endParaRPr lang="en-US" dirty="0"/>
          </a:p>
          <a:p>
            <a:r>
              <a:rPr lang="en-US" dirty="0" smtClean="0"/>
              <a:t>If you would be interested, please indicate on the form which areas of need you would like me to cover.</a:t>
            </a:r>
            <a:endParaRPr lang="en-GB" dirty="0"/>
          </a:p>
        </p:txBody>
      </p:sp>
    </p:spTree>
    <p:extLst>
      <p:ext uri="{BB962C8B-B14F-4D97-AF65-F5344CB8AC3E}">
        <p14:creationId xmlns:p14="http://schemas.microsoft.com/office/powerpoint/2010/main" val="211834481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Thank Yous - Sandwich Bay Bird Observatory Trust"/>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06310" y="1169895"/>
            <a:ext cx="10621474" cy="45797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415597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485</TotalTime>
  <Words>2884</Words>
  <Application>Microsoft Office PowerPoint</Application>
  <PresentationFormat>Widescreen</PresentationFormat>
  <Paragraphs>262</Paragraphs>
  <Slides>25</Slides>
  <Notes>0</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25</vt:i4>
      </vt:variant>
    </vt:vector>
  </HeadingPairs>
  <TitlesOfParts>
    <vt:vector size="30" baseType="lpstr">
      <vt:lpstr>Arial</vt:lpstr>
      <vt:lpstr>Calibri</vt:lpstr>
      <vt:lpstr>Calibri Light</vt:lpstr>
      <vt:lpstr>Office Theme</vt:lpstr>
      <vt:lpstr>Microsoft Word Document</vt:lpstr>
      <vt:lpstr>Introduction to SEN at  Derry Hill CE Primary School</vt:lpstr>
      <vt:lpstr>Welcome!</vt:lpstr>
      <vt:lpstr>Our SENCO: Mrs Asfaw</vt:lpstr>
      <vt:lpstr>What does it mean to have ‘Special Educational Needs’?</vt:lpstr>
      <vt:lpstr>How would we identify a child as having SEND?</vt:lpstr>
      <vt:lpstr>Types of SEN</vt:lpstr>
      <vt:lpstr>SEN Support</vt:lpstr>
      <vt:lpstr>Literacy Difficulties, including Dyslexia</vt:lpstr>
      <vt:lpstr>Literacy Difficulties, including Dyslexia</vt:lpstr>
      <vt:lpstr>Literacy Difficulties, including Dyslexia</vt:lpstr>
      <vt:lpstr>Number Difficulties, including Dyscalculia</vt:lpstr>
      <vt:lpstr>Number Difficulties, including Dyscalculia</vt:lpstr>
      <vt:lpstr>Number Difficulties, including Dyscalculia</vt:lpstr>
      <vt:lpstr>Speech and language difficulties</vt:lpstr>
      <vt:lpstr>Speech and language difficulties</vt:lpstr>
      <vt:lpstr>Speech and language difficulties</vt:lpstr>
      <vt:lpstr>Attention and Focus Difficulties, including ADHD</vt:lpstr>
      <vt:lpstr>Attention and Focus Difficulties, including ADHD</vt:lpstr>
      <vt:lpstr>Attention and Focus Difficulties, including ADHD</vt:lpstr>
      <vt:lpstr>Mental Health Needs</vt:lpstr>
      <vt:lpstr>What can you do if you are concerned about your child?</vt:lpstr>
      <vt:lpstr>Other places to get support.</vt:lpstr>
      <vt:lpstr>Other places to get support.</vt:lpstr>
      <vt:lpstr>Would you like some more specific SEN sessions?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SEN at  Derry Hill CE Primary School</dc:title>
  <dc:creator>Emma Asfaw</dc:creator>
  <cp:lastModifiedBy>Emma Asfaw</cp:lastModifiedBy>
  <cp:revision>22</cp:revision>
  <dcterms:created xsi:type="dcterms:W3CDTF">2023-11-15T14:19:11Z</dcterms:created>
  <dcterms:modified xsi:type="dcterms:W3CDTF">2023-11-23T12:35:48Z</dcterms:modified>
</cp:coreProperties>
</file>