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74" r:id="rId3"/>
    <p:sldId id="276" r:id="rId4"/>
    <p:sldId id="269" r:id="rId5"/>
    <p:sldId id="270" r:id="rId6"/>
    <p:sldId id="271" r:id="rId7"/>
    <p:sldId id="272" r:id="rId8"/>
    <p:sldId id="273" r:id="rId9"/>
    <p:sldId id="27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9F119-AEC5-4982-92F0-93B05590C7A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525B3C-A5F3-4737-938B-1D20070BED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A7230B1-5E89-46A8-AA13-6DB5C5F4B2BD}"/>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5" name="Footer Placeholder 4">
            <a:extLst>
              <a:ext uri="{FF2B5EF4-FFF2-40B4-BE49-F238E27FC236}">
                <a16:creationId xmlns:a16="http://schemas.microsoft.com/office/drawing/2014/main" id="{D313C951-8847-449C-8048-219CCB44A3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7EA0B8-5D51-4C4C-9FCC-3D7B17AD0FDC}"/>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2898089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D44AF-8DEB-44A8-A6D2-193CDFE4B7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6A180F-FF35-4BDF-AE86-AF965AFAD29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DA5891-99CC-45D1-8CCB-7268452477A9}"/>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5" name="Footer Placeholder 4">
            <a:extLst>
              <a:ext uri="{FF2B5EF4-FFF2-40B4-BE49-F238E27FC236}">
                <a16:creationId xmlns:a16="http://schemas.microsoft.com/office/drawing/2014/main" id="{008F8ECC-35B0-46BC-A812-AAFA35BBE2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B0AF15-60F3-477C-9590-687976C46D9D}"/>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3983039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3773F-38B9-439D-87E7-D8E06B9D80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59CE5C4-397A-4C98-BFC6-9CDA11344A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A12EC8-FC7A-4EB7-AF88-D16E8DF51E67}"/>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5" name="Footer Placeholder 4">
            <a:extLst>
              <a:ext uri="{FF2B5EF4-FFF2-40B4-BE49-F238E27FC236}">
                <a16:creationId xmlns:a16="http://schemas.microsoft.com/office/drawing/2014/main" id="{2A97D3D2-FCA4-45FC-A999-59EE74B08C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A2B522-C8F3-4C86-98E6-6926E1957389}"/>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1040200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9FF19-D2C3-44D9-BF4B-B38861FD58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F0DF86-4849-4CE6-8007-859F324EB4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10DF6D-A7EB-49A1-A0E0-B8D889EA07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492650-0056-4ABA-965F-B13AB92DF25E}"/>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6" name="Footer Placeholder 5">
            <a:extLst>
              <a:ext uri="{FF2B5EF4-FFF2-40B4-BE49-F238E27FC236}">
                <a16:creationId xmlns:a16="http://schemas.microsoft.com/office/drawing/2014/main" id="{27C6BB2D-8CD3-4408-A99A-49CC62D7CF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F2B39C-7908-44B8-9DD6-05971505B401}"/>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2929433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0F9B1-E725-4C41-80D9-87349B328EE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C7A25A-2099-4878-AF06-88A0B2A29A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093239C-5B00-4DD1-B4D0-053D7EEAD37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21A4F7F-4366-40CB-989D-5B6BDD006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EDB27F-8BEA-458D-97F3-413262E7970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F9BFCC-E70F-41C5-9E06-AD5C75CA4CD9}"/>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8" name="Footer Placeholder 7">
            <a:extLst>
              <a:ext uri="{FF2B5EF4-FFF2-40B4-BE49-F238E27FC236}">
                <a16:creationId xmlns:a16="http://schemas.microsoft.com/office/drawing/2014/main" id="{1A86C316-68D4-435A-9777-E7761662F0D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FCDB5BC-1EF4-4BB4-9069-C960BC8AC08C}"/>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1888534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3E938-E188-4493-871A-E26743B80D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1D6CF78-75CC-432F-95CF-DA94B9880012}"/>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4" name="Footer Placeholder 3">
            <a:extLst>
              <a:ext uri="{FF2B5EF4-FFF2-40B4-BE49-F238E27FC236}">
                <a16:creationId xmlns:a16="http://schemas.microsoft.com/office/drawing/2014/main" id="{E99E67E2-367D-409A-8E3F-EC98E55D2B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67D398-867B-4DA9-8BAF-0F15E56D9374}"/>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2595841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2D140D-4475-4021-A2E2-161FADAB0D43}"/>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3" name="Footer Placeholder 2">
            <a:extLst>
              <a:ext uri="{FF2B5EF4-FFF2-40B4-BE49-F238E27FC236}">
                <a16:creationId xmlns:a16="http://schemas.microsoft.com/office/drawing/2014/main" id="{122F780D-9599-4D6C-BAC7-92B030CEB1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5DE2AC4-F9DF-4969-9D97-70B5441DE90C}"/>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4123509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9D15D-D90E-4F10-B11F-C7F147C7AC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5DAA4FC-DE20-41C0-8427-5C8F2CE301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165FF33-600E-42B0-B5FB-F610C5FF9B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A76D3A-DD4F-4245-AEE8-D73CC0E4E97C}"/>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6" name="Footer Placeholder 5">
            <a:extLst>
              <a:ext uri="{FF2B5EF4-FFF2-40B4-BE49-F238E27FC236}">
                <a16:creationId xmlns:a16="http://schemas.microsoft.com/office/drawing/2014/main" id="{B3A01B96-021A-49FE-83CD-3E781ED26F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68223B-035F-4CD8-B284-A50E15E31485}"/>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1642018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644F2-7799-4939-9DE9-E4D59E5DD9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577436C-E1B3-4E53-A332-C712536072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4C6804-CEB3-4B76-B775-6C921895DD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69174C-C6C7-4278-9B0E-0949A879DF8B}"/>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6" name="Footer Placeholder 5">
            <a:extLst>
              <a:ext uri="{FF2B5EF4-FFF2-40B4-BE49-F238E27FC236}">
                <a16:creationId xmlns:a16="http://schemas.microsoft.com/office/drawing/2014/main" id="{C2363B7D-336C-4222-BE85-D700D12D6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A821B3-7C6B-42B2-9730-3A34BC58B35C}"/>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2034928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30D5C-605D-4D01-9DE5-17683D8549A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0B5C58-A420-4FEC-9E8D-D440DA8416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46AC29-0433-40DB-AA66-D2831C0EA304}"/>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5" name="Footer Placeholder 4">
            <a:extLst>
              <a:ext uri="{FF2B5EF4-FFF2-40B4-BE49-F238E27FC236}">
                <a16:creationId xmlns:a16="http://schemas.microsoft.com/office/drawing/2014/main" id="{7202CECE-B671-46CB-A945-0DA3C00D5F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5D1898-452A-4AE8-B2D8-8E3407BC5940}"/>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2891662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185DF1-24D9-4512-9ED0-E3B06C1DC81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71D860-B850-48F3-B594-CB20E86223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B1A679-FF23-4230-AFA2-12947B1C5055}"/>
              </a:ext>
            </a:extLst>
          </p:cNvPr>
          <p:cNvSpPr>
            <a:spLocks noGrp="1"/>
          </p:cNvSpPr>
          <p:nvPr>
            <p:ph type="dt" sz="half" idx="10"/>
          </p:nvPr>
        </p:nvSpPr>
        <p:spPr/>
        <p:txBody>
          <a:bodyPr/>
          <a:lstStyle/>
          <a:p>
            <a:fld id="{8BC09B7F-65AD-4ED2-8519-B4754B9E9B8C}" type="datetimeFigureOut">
              <a:rPr lang="en-GB" smtClean="0"/>
              <a:t>23/06/2026</a:t>
            </a:fld>
            <a:endParaRPr lang="en-GB"/>
          </a:p>
        </p:txBody>
      </p:sp>
      <p:sp>
        <p:nvSpPr>
          <p:cNvPr id="5" name="Footer Placeholder 4">
            <a:extLst>
              <a:ext uri="{FF2B5EF4-FFF2-40B4-BE49-F238E27FC236}">
                <a16:creationId xmlns:a16="http://schemas.microsoft.com/office/drawing/2014/main" id="{67E97059-5717-4BB4-9688-97F08A9680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75D6B8-ED41-4BDA-B2C9-8F374E599511}"/>
              </a:ext>
            </a:extLst>
          </p:cNvPr>
          <p:cNvSpPr>
            <a:spLocks noGrp="1"/>
          </p:cNvSpPr>
          <p:nvPr>
            <p:ph type="sldNum" sz="quarter" idx="12"/>
          </p:nvPr>
        </p:nvSpPr>
        <p:spPr/>
        <p:txBody>
          <a:bodyPr/>
          <a:lstStyle/>
          <a:p>
            <a:fld id="{DC109112-BA0A-48B1-B60A-4B2DAD3BDD9D}" type="slidenum">
              <a:rPr lang="en-GB" smtClean="0"/>
              <a:t>‹#›</a:t>
            </a:fld>
            <a:endParaRPr lang="en-GB"/>
          </a:p>
        </p:txBody>
      </p:sp>
    </p:spTree>
    <p:extLst>
      <p:ext uri="{BB962C8B-B14F-4D97-AF65-F5344CB8AC3E}">
        <p14:creationId xmlns:p14="http://schemas.microsoft.com/office/powerpoint/2010/main" val="1614093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9CAD95-9E18-4077-B423-2CB9753BC6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71092A7-8A1C-4D9E-BB15-7373A1B0B1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8E0A56-906A-403F-AED6-DD1F6763E6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C09B7F-65AD-4ED2-8519-B4754B9E9B8C}" type="datetimeFigureOut">
              <a:rPr lang="en-GB" smtClean="0"/>
              <a:t>23/06/2026</a:t>
            </a:fld>
            <a:endParaRPr lang="en-GB"/>
          </a:p>
        </p:txBody>
      </p:sp>
      <p:sp>
        <p:nvSpPr>
          <p:cNvPr id="5" name="Footer Placeholder 4">
            <a:extLst>
              <a:ext uri="{FF2B5EF4-FFF2-40B4-BE49-F238E27FC236}">
                <a16:creationId xmlns:a16="http://schemas.microsoft.com/office/drawing/2014/main" id="{31CA4718-B4BC-4E66-92AF-223A99C3A8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16E3F61-BD3B-4307-82E9-50C0407AFE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109112-BA0A-48B1-B60A-4B2DAD3BDD9D}" type="slidenum">
              <a:rPr lang="en-GB" smtClean="0"/>
              <a:t>‹#›</a:t>
            </a:fld>
            <a:endParaRPr lang="en-GB"/>
          </a:p>
        </p:txBody>
      </p:sp>
    </p:spTree>
    <p:extLst>
      <p:ext uri="{BB962C8B-B14F-4D97-AF65-F5344CB8AC3E}">
        <p14:creationId xmlns:p14="http://schemas.microsoft.com/office/powerpoint/2010/main" val="1616703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7TZofFP0WTM"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7TZofFP0WTM"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7TZofFP0WTM"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8C557-99B9-4975-86B3-3C0364B05F3B}"/>
              </a:ext>
            </a:extLst>
          </p:cNvPr>
          <p:cNvSpPr>
            <a:spLocks noGrp="1"/>
          </p:cNvSpPr>
          <p:nvPr>
            <p:ph type="title"/>
          </p:nvPr>
        </p:nvSpPr>
        <p:spPr>
          <a:xfrm>
            <a:off x="732322" y="374750"/>
            <a:ext cx="10515600" cy="1325563"/>
          </a:xfrm>
        </p:spPr>
        <p:txBody>
          <a:bodyPr/>
          <a:lstStyle/>
          <a:p>
            <a:pPr algn="ctr"/>
            <a:r>
              <a:rPr lang="en-GB" u="sng" dirty="0">
                <a:latin typeface="Debbie Hepplewhite Print Font" panose="03050602040000000000" pitchFamily="66" charset="0"/>
              </a:rPr>
              <a:t>The Ascension and Pentecost</a:t>
            </a:r>
          </a:p>
        </p:txBody>
      </p:sp>
      <p:pic>
        <p:nvPicPr>
          <p:cNvPr id="5" name="Picture 4">
            <a:extLst>
              <a:ext uri="{FF2B5EF4-FFF2-40B4-BE49-F238E27FC236}">
                <a16:creationId xmlns:a16="http://schemas.microsoft.com/office/drawing/2014/main" id="{78727CAF-5AC6-4A56-BF2A-7CF4F2394EC2}"/>
              </a:ext>
            </a:extLst>
          </p:cNvPr>
          <p:cNvPicPr>
            <a:picLocks noChangeAspect="1"/>
          </p:cNvPicPr>
          <p:nvPr/>
        </p:nvPicPr>
        <p:blipFill>
          <a:blip r:embed="rId2"/>
          <a:stretch>
            <a:fillRect/>
          </a:stretch>
        </p:blipFill>
        <p:spPr>
          <a:xfrm>
            <a:off x="4799943" y="1724226"/>
            <a:ext cx="3133862" cy="2082567"/>
          </a:xfrm>
          <a:prstGeom prst="rect">
            <a:avLst/>
          </a:prstGeom>
        </p:spPr>
      </p:pic>
      <p:sp>
        <p:nvSpPr>
          <p:cNvPr id="6" name="TextBox 5">
            <a:extLst>
              <a:ext uri="{FF2B5EF4-FFF2-40B4-BE49-F238E27FC236}">
                <a16:creationId xmlns:a16="http://schemas.microsoft.com/office/drawing/2014/main" id="{06801404-0C78-4881-88BF-F434BE8DA542}"/>
              </a:ext>
            </a:extLst>
          </p:cNvPr>
          <p:cNvSpPr txBox="1"/>
          <p:nvPr/>
        </p:nvSpPr>
        <p:spPr>
          <a:xfrm>
            <a:off x="8383604" y="2229180"/>
            <a:ext cx="3243714" cy="4247317"/>
          </a:xfrm>
          <a:prstGeom prst="rect">
            <a:avLst/>
          </a:prstGeom>
          <a:solidFill>
            <a:schemeClr val="accent4">
              <a:lumMod val="40000"/>
              <a:lumOff val="60000"/>
            </a:schemeClr>
          </a:solidFill>
        </p:spPr>
        <p:txBody>
          <a:bodyPr wrap="square" rtlCol="0">
            <a:spAutoFit/>
          </a:bodyPr>
          <a:lstStyle/>
          <a:p>
            <a:r>
              <a:rPr lang="en-GB" b="1" dirty="0">
                <a:latin typeface="Debbie Hepplewhite Print Font" panose="03050602040000000000" pitchFamily="66" charset="0"/>
              </a:rPr>
              <a:t>Key Words:</a:t>
            </a:r>
            <a:endParaRPr lang="en-GB" dirty="0">
              <a:latin typeface="Debbie Hepplewhite Print Font" panose="03050602040000000000" pitchFamily="66" charset="0"/>
            </a:endParaRPr>
          </a:p>
          <a:p>
            <a:endParaRPr lang="en-GB" b="1" dirty="0">
              <a:latin typeface="Debbie Hepplewhite Print Font" panose="03050602040000000000" pitchFamily="66" charset="0"/>
            </a:endParaRPr>
          </a:p>
          <a:p>
            <a:pPr>
              <a:lnSpc>
                <a:spcPct val="150000"/>
              </a:lnSpc>
            </a:pPr>
            <a:r>
              <a:rPr lang="en-GB" b="1" dirty="0">
                <a:latin typeface="Debbie Hepplewhite Print Font" panose="03050602040000000000" pitchFamily="66" charset="0"/>
              </a:rPr>
              <a:t>disciples</a:t>
            </a:r>
          </a:p>
          <a:p>
            <a:pPr>
              <a:lnSpc>
                <a:spcPct val="150000"/>
              </a:lnSpc>
            </a:pPr>
            <a:r>
              <a:rPr lang="en-GB" b="1" dirty="0">
                <a:latin typeface="Debbie Hepplewhite Print Font" panose="03050602040000000000" pitchFamily="66" charset="0"/>
              </a:rPr>
              <a:t>Ascension</a:t>
            </a:r>
          </a:p>
          <a:p>
            <a:pPr>
              <a:lnSpc>
                <a:spcPct val="150000"/>
              </a:lnSpc>
            </a:pPr>
            <a:r>
              <a:rPr lang="en-GB" b="1" dirty="0">
                <a:latin typeface="Debbie Hepplewhite Print Font" panose="03050602040000000000" pitchFamily="66" charset="0"/>
              </a:rPr>
              <a:t>Pentecost</a:t>
            </a:r>
          </a:p>
          <a:p>
            <a:pPr>
              <a:lnSpc>
                <a:spcPct val="150000"/>
              </a:lnSpc>
            </a:pPr>
            <a:r>
              <a:rPr lang="en-GB" b="1" dirty="0">
                <a:latin typeface="Debbie Hepplewhite Print Font" panose="03050602040000000000" pitchFamily="66" charset="0"/>
              </a:rPr>
              <a:t>Holy Spirit</a:t>
            </a:r>
          </a:p>
          <a:p>
            <a:pPr>
              <a:lnSpc>
                <a:spcPct val="150000"/>
              </a:lnSpc>
            </a:pPr>
            <a:r>
              <a:rPr lang="en-GB" b="1" dirty="0">
                <a:latin typeface="Debbie Hepplewhite Print Font" panose="03050602040000000000" pitchFamily="66" charset="0"/>
              </a:rPr>
              <a:t>fire</a:t>
            </a:r>
          </a:p>
          <a:p>
            <a:pPr>
              <a:lnSpc>
                <a:spcPct val="150000"/>
              </a:lnSpc>
            </a:pPr>
            <a:r>
              <a:rPr lang="en-GB" b="1" dirty="0">
                <a:latin typeface="Debbie Hepplewhite Print Font" panose="03050602040000000000" pitchFamily="66" charset="0"/>
              </a:rPr>
              <a:t>dove</a:t>
            </a:r>
          </a:p>
          <a:p>
            <a:pPr>
              <a:lnSpc>
                <a:spcPct val="150000"/>
              </a:lnSpc>
            </a:pPr>
            <a:r>
              <a:rPr lang="en-GB" b="1" dirty="0">
                <a:latin typeface="Debbie Hepplewhite Print Font" panose="03050602040000000000" pitchFamily="66" charset="0"/>
              </a:rPr>
              <a:t>tongues (languages)</a:t>
            </a:r>
          </a:p>
          <a:p>
            <a:pPr>
              <a:lnSpc>
                <a:spcPct val="150000"/>
              </a:lnSpc>
            </a:pPr>
            <a:r>
              <a:rPr lang="en-GB" b="1" dirty="0">
                <a:latin typeface="Debbie Hepplewhite Print Font" panose="03050602040000000000" pitchFamily="66" charset="0"/>
              </a:rPr>
              <a:t>baptised</a:t>
            </a:r>
          </a:p>
          <a:p>
            <a:endParaRPr lang="en-GB" b="1" dirty="0">
              <a:latin typeface="Debbie Hepplewhite Print Font" panose="03050602040000000000" pitchFamily="66" charset="0"/>
            </a:endParaRPr>
          </a:p>
        </p:txBody>
      </p:sp>
      <p:sp>
        <p:nvSpPr>
          <p:cNvPr id="7" name="TextBox 6">
            <a:extLst>
              <a:ext uri="{FF2B5EF4-FFF2-40B4-BE49-F238E27FC236}">
                <a16:creationId xmlns:a16="http://schemas.microsoft.com/office/drawing/2014/main" id="{73AFAF46-0721-4329-82CC-1483A28D4F64}"/>
              </a:ext>
            </a:extLst>
          </p:cNvPr>
          <p:cNvSpPr txBox="1"/>
          <p:nvPr/>
        </p:nvSpPr>
        <p:spPr>
          <a:xfrm>
            <a:off x="346838" y="1634431"/>
            <a:ext cx="4003307" cy="2262158"/>
          </a:xfrm>
          <a:prstGeom prst="rect">
            <a:avLst/>
          </a:prstGeom>
          <a:solidFill>
            <a:schemeClr val="accent4">
              <a:lumMod val="40000"/>
              <a:lumOff val="60000"/>
            </a:schemeClr>
          </a:solidFill>
        </p:spPr>
        <p:txBody>
          <a:bodyPr wrap="square" rtlCol="0">
            <a:spAutoFit/>
          </a:bodyPr>
          <a:lstStyle/>
          <a:p>
            <a:pPr>
              <a:lnSpc>
                <a:spcPct val="150000"/>
              </a:lnSpc>
            </a:pPr>
            <a:r>
              <a:rPr lang="en-GB" sz="2400" dirty="0">
                <a:latin typeface="Debbie Hepplewhite Print Font" panose="03050602040000000000" pitchFamily="66" charset="0"/>
              </a:rPr>
              <a:t>LI:  I can compare how different people describe the Holy Spirit.</a:t>
            </a:r>
          </a:p>
        </p:txBody>
      </p:sp>
      <p:sp>
        <p:nvSpPr>
          <p:cNvPr id="8" name="TextBox 7">
            <a:extLst>
              <a:ext uri="{FF2B5EF4-FFF2-40B4-BE49-F238E27FC236}">
                <a16:creationId xmlns:a16="http://schemas.microsoft.com/office/drawing/2014/main" id="{0E0FA1F7-F0DE-4418-8774-044D4C3900DB}"/>
              </a:ext>
            </a:extLst>
          </p:cNvPr>
          <p:cNvSpPr txBox="1"/>
          <p:nvPr/>
        </p:nvSpPr>
        <p:spPr>
          <a:xfrm>
            <a:off x="279133" y="4352838"/>
            <a:ext cx="7808913" cy="1846659"/>
          </a:xfrm>
          <a:prstGeom prst="rect">
            <a:avLst/>
          </a:prstGeom>
          <a:solidFill>
            <a:schemeClr val="accent4">
              <a:lumMod val="40000"/>
              <a:lumOff val="60000"/>
            </a:schemeClr>
          </a:solidFill>
        </p:spPr>
        <p:txBody>
          <a:bodyPr wrap="square" rtlCol="0">
            <a:spAutoFit/>
          </a:bodyPr>
          <a:lstStyle/>
          <a:p>
            <a:r>
              <a:rPr lang="en-GB" sz="2000" b="1" u="sng" dirty="0">
                <a:latin typeface="Debbie Hepplewhite Print Font" panose="03050602040000000000" pitchFamily="66" charset="0"/>
              </a:rPr>
              <a:t>Success Criteria:</a:t>
            </a:r>
            <a:endParaRPr lang="en-GB" sz="2000" dirty="0">
              <a:latin typeface="Debbie Hepplewhite Print Font" panose="03050602040000000000" pitchFamily="66" charset="0"/>
            </a:endParaRPr>
          </a:p>
          <a:p>
            <a:pPr marL="342900" indent="-342900">
              <a:lnSpc>
                <a:spcPct val="150000"/>
              </a:lnSpc>
              <a:buFont typeface="Arial" panose="020B0604020202020204" pitchFamily="34" charset="0"/>
              <a:buChar char="•"/>
            </a:pPr>
            <a:r>
              <a:rPr lang="en-GB" sz="1600" dirty="0">
                <a:latin typeface="Debbie Hepplewhite Print Font" panose="03050602040000000000" pitchFamily="66" charset="0"/>
              </a:rPr>
              <a:t>I can identify key symbols on works of art.</a:t>
            </a:r>
          </a:p>
          <a:p>
            <a:pPr marL="342900" indent="-342900">
              <a:lnSpc>
                <a:spcPct val="150000"/>
              </a:lnSpc>
              <a:buFont typeface="Arial" panose="020B0604020202020204" pitchFamily="34" charset="0"/>
              <a:buChar char="•"/>
            </a:pPr>
            <a:endParaRPr lang="en-GB" sz="1600" dirty="0">
              <a:latin typeface="Debbie Hepplewhite Print Font" panose="03050602040000000000" pitchFamily="66" charset="0"/>
            </a:endParaRPr>
          </a:p>
          <a:p>
            <a:pPr marL="342900" indent="-342900">
              <a:lnSpc>
                <a:spcPct val="150000"/>
              </a:lnSpc>
              <a:buFont typeface="Arial" panose="020B0604020202020204" pitchFamily="34" charset="0"/>
              <a:buChar char="•"/>
            </a:pPr>
            <a:r>
              <a:rPr lang="en-GB" sz="1600" dirty="0">
                <a:latin typeface="Debbie Hepplewhite Print Font" panose="03050602040000000000" pitchFamily="66" charset="0"/>
              </a:rPr>
              <a:t>I can create my own piece of art showing how the Holy Spirit appeared to the disciples.</a:t>
            </a:r>
          </a:p>
        </p:txBody>
      </p:sp>
    </p:spTree>
    <p:extLst>
      <p:ext uri="{BB962C8B-B14F-4D97-AF65-F5344CB8AC3E}">
        <p14:creationId xmlns:p14="http://schemas.microsoft.com/office/powerpoint/2010/main" val="3952584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B7AAF-90F2-4499-9808-2A648D065F35}"/>
              </a:ext>
            </a:extLst>
          </p:cNvPr>
          <p:cNvSpPr>
            <a:spLocks noGrp="1"/>
          </p:cNvSpPr>
          <p:nvPr>
            <p:ph type="title"/>
          </p:nvPr>
        </p:nvSpPr>
        <p:spPr>
          <a:xfrm>
            <a:off x="389513" y="918065"/>
            <a:ext cx="11412974" cy="1325563"/>
          </a:xfrm>
        </p:spPr>
        <p:txBody>
          <a:bodyPr>
            <a:noAutofit/>
          </a:bodyPr>
          <a:lstStyle/>
          <a:p>
            <a:pPr>
              <a:lnSpc>
                <a:spcPct val="150000"/>
              </a:lnSpc>
            </a:pPr>
            <a:r>
              <a:rPr lang="en-GB" sz="2800" dirty="0">
                <a:latin typeface="Debbie Hepplewhite Print Font" panose="03050602040000000000" pitchFamily="66" charset="0"/>
              </a:rPr>
              <a:t>Last lesson we watched this video explaining Pentecost.</a:t>
            </a:r>
            <a:br>
              <a:rPr lang="en-GB" sz="2800" dirty="0">
                <a:latin typeface="Debbie Hepplewhite Print Font" panose="03050602040000000000" pitchFamily="66" charset="0"/>
              </a:rPr>
            </a:br>
            <a:r>
              <a:rPr lang="en-GB" sz="2800" dirty="0">
                <a:latin typeface="Debbie Hepplewhite Print Font" panose="03050602040000000000" pitchFamily="66" charset="0"/>
              </a:rPr>
              <a:t>Watch it again.  How was the Holy Spirit described in the story?</a:t>
            </a:r>
          </a:p>
        </p:txBody>
      </p:sp>
      <p:pic>
        <p:nvPicPr>
          <p:cNvPr id="8" name="Picture 7">
            <a:extLst>
              <a:ext uri="{FF2B5EF4-FFF2-40B4-BE49-F238E27FC236}">
                <a16:creationId xmlns:a16="http://schemas.microsoft.com/office/drawing/2014/main" id="{BDCBF19A-6A85-4864-A865-D8497C0B94C7}"/>
              </a:ext>
            </a:extLst>
          </p:cNvPr>
          <p:cNvPicPr>
            <a:picLocks noChangeAspect="1"/>
          </p:cNvPicPr>
          <p:nvPr/>
        </p:nvPicPr>
        <p:blipFill>
          <a:blip r:embed="rId2"/>
          <a:stretch>
            <a:fillRect/>
          </a:stretch>
        </p:blipFill>
        <p:spPr>
          <a:xfrm>
            <a:off x="6096000" y="2825851"/>
            <a:ext cx="5658141" cy="3772094"/>
          </a:xfrm>
          <a:prstGeom prst="rect">
            <a:avLst/>
          </a:prstGeom>
        </p:spPr>
      </p:pic>
      <p:sp>
        <p:nvSpPr>
          <p:cNvPr id="3" name="TextBox 2">
            <a:extLst>
              <a:ext uri="{FF2B5EF4-FFF2-40B4-BE49-F238E27FC236}">
                <a16:creationId xmlns:a16="http://schemas.microsoft.com/office/drawing/2014/main" id="{3129C09A-A3CA-4CF8-AF58-206454E13C1C}"/>
              </a:ext>
            </a:extLst>
          </p:cNvPr>
          <p:cNvSpPr txBox="1"/>
          <p:nvPr/>
        </p:nvSpPr>
        <p:spPr>
          <a:xfrm>
            <a:off x="467940" y="5756372"/>
            <a:ext cx="2642445" cy="646331"/>
          </a:xfrm>
          <a:prstGeom prst="rect">
            <a:avLst/>
          </a:prstGeom>
          <a:noFill/>
        </p:spPr>
        <p:txBody>
          <a:bodyPr wrap="square" rtlCol="0">
            <a:spAutoFit/>
          </a:bodyPr>
          <a:lstStyle/>
          <a:p>
            <a:r>
              <a:rPr lang="en-GB" dirty="0">
                <a:hlinkClick r:id="rId3"/>
              </a:rPr>
              <a:t>Pentecost Explained in 3 Minutes (with puppets!)</a:t>
            </a:r>
            <a:endParaRPr lang="en-GB" dirty="0"/>
          </a:p>
        </p:txBody>
      </p:sp>
    </p:spTree>
    <p:extLst>
      <p:ext uri="{BB962C8B-B14F-4D97-AF65-F5344CB8AC3E}">
        <p14:creationId xmlns:p14="http://schemas.microsoft.com/office/powerpoint/2010/main" val="695508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B7AAF-90F2-4499-9808-2A648D065F35}"/>
              </a:ext>
            </a:extLst>
          </p:cNvPr>
          <p:cNvSpPr>
            <a:spLocks noGrp="1"/>
          </p:cNvSpPr>
          <p:nvPr>
            <p:ph type="title"/>
          </p:nvPr>
        </p:nvSpPr>
        <p:spPr>
          <a:xfrm>
            <a:off x="389513" y="720841"/>
            <a:ext cx="11412974" cy="1325563"/>
          </a:xfrm>
        </p:spPr>
        <p:txBody>
          <a:bodyPr>
            <a:noAutofit/>
          </a:bodyPr>
          <a:lstStyle/>
          <a:p>
            <a:pPr>
              <a:lnSpc>
                <a:spcPct val="150000"/>
              </a:lnSpc>
            </a:pPr>
            <a:r>
              <a:rPr lang="en-GB" sz="2800" dirty="0">
                <a:latin typeface="Debbie Hepplewhite Print Font" panose="03050602040000000000" pitchFamily="66" charset="0"/>
              </a:rPr>
              <a:t>Look at the art work that has been done about this story by lots of different types of artists.</a:t>
            </a:r>
            <a:br>
              <a:rPr lang="en-GB" sz="2800" dirty="0">
                <a:latin typeface="Debbie Hepplewhite Print Font" panose="03050602040000000000" pitchFamily="66" charset="0"/>
              </a:rPr>
            </a:br>
            <a:r>
              <a:rPr lang="en-GB" sz="2800" dirty="0">
                <a:latin typeface="Debbie Hepplewhite Print Font" panose="03050602040000000000" pitchFamily="66" charset="0"/>
              </a:rPr>
              <a:t>Can you say how they have each shown the Holy Spirit in the pictures?</a:t>
            </a:r>
          </a:p>
        </p:txBody>
      </p:sp>
      <p:pic>
        <p:nvPicPr>
          <p:cNvPr id="8" name="Picture 7">
            <a:extLst>
              <a:ext uri="{FF2B5EF4-FFF2-40B4-BE49-F238E27FC236}">
                <a16:creationId xmlns:a16="http://schemas.microsoft.com/office/drawing/2014/main" id="{BDCBF19A-6A85-4864-A865-D8497C0B94C7}"/>
              </a:ext>
            </a:extLst>
          </p:cNvPr>
          <p:cNvPicPr>
            <a:picLocks noChangeAspect="1"/>
          </p:cNvPicPr>
          <p:nvPr/>
        </p:nvPicPr>
        <p:blipFill>
          <a:blip r:embed="rId2"/>
          <a:stretch>
            <a:fillRect/>
          </a:stretch>
        </p:blipFill>
        <p:spPr>
          <a:xfrm>
            <a:off x="6096000" y="2825851"/>
            <a:ext cx="5658141" cy="3772094"/>
          </a:xfrm>
          <a:prstGeom prst="rect">
            <a:avLst/>
          </a:prstGeom>
        </p:spPr>
      </p:pic>
      <p:sp>
        <p:nvSpPr>
          <p:cNvPr id="3" name="TextBox 2">
            <a:extLst>
              <a:ext uri="{FF2B5EF4-FFF2-40B4-BE49-F238E27FC236}">
                <a16:creationId xmlns:a16="http://schemas.microsoft.com/office/drawing/2014/main" id="{3129C09A-A3CA-4CF8-AF58-206454E13C1C}"/>
              </a:ext>
            </a:extLst>
          </p:cNvPr>
          <p:cNvSpPr txBox="1"/>
          <p:nvPr/>
        </p:nvSpPr>
        <p:spPr>
          <a:xfrm>
            <a:off x="467940" y="5756372"/>
            <a:ext cx="2642445" cy="646331"/>
          </a:xfrm>
          <a:prstGeom prst="rect">
            <a:avLst/>
          </a:prstGeom>
          <a:noFill/>
        </p:spPr>
        <p:txBody>
          <a:bodyPr wrap="square" rtlCol="0">
            <a:spAutoFit/>
          </a:bodyPr>
          <a:lstStyle/>
          <a:p>
            <a:r>
              <a:rPr lang="en-GB" dirty="0">
                <a:hlinkClick r:id="rId3"/>
              </a:rPr>
              <a:t>Pentecost Explained in 3 Minutes (with puppets!)</a:t>
            </a:r>
            <a:endParaRPr lang="en-GB" dirty="0"/>
          </a:p>
        </p:txBody>
      </p:sp>
      <p:sp>
        <p:nvSpPr>
          <p:cNvPr id="4" name="TextBox 3">
            <a:extLst>
              <a:ext uri="{FF2B5EF4-FFF2-40B4-BE49-F238E27FC236}">
                <a16:creationId xmlns:a16="http://schemas.microsoft.com/office/drawing/2014/main" id="{1E23B22A-7458-4D68-B3A4-3FC0D7433ECD}"/>
              </a:ext>
            </a:extLst>
          </p:cNvPr>
          <p:cNvSpPr txBox="1"/>
          <p:nvPr/>
        </p:nvSpPr>
        <p:spPr>
          <a:xfrm>
            <a:off x="467940" y="3468104"/>
            <a:ext cx="5260507" cy="1331134"/>
          </a:xfrm>
          <a:prstGeom prst="rect">
            <a:avLst/>
          </a:prstGeom>
          <a:noFill/>
        </p:spPr>
        <p:txBody>
          <a:bodyPr wrap="square" rtlCol="0">
            <a:spAutoFit/>
          </a:bodyPr>
          <a:lstStyle/>
          <a:p>
            <a:pPr>
              <a:lnSpc>
                <a:spcPct val="150000"/>
              </a:lnSpc>
            </a:pPr>
            <a:r>
              <a:rPr lang="en-GB" sz="2800" dirty="0">
                <a:latin typeface="Debbie Hepplewhite Print Font" panose="03050602040000000000" pitchFamily="66" charset="0"/>
              </a:rPr>
              <a:t>Which is your favourite picture and why?</a:t>
            </a:r>
          </a:p>
        </p:txBody>
      </p:sp>
    </p:spTree>
    <p:extLst>
      <p:ext uri="{BB962C8B-B14F-4D97-AF65-F5344CB8AC3E}">
        <p14:creationId xmlns:p14="http://schemas.microsoft.com/office/powerpoint/2010/main" val="3212505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219ED-7880-4BCE-851E-EFA219B686D7}"/>
              </a:ext>
            </a:extLst>
          </p:cNvPr>
          <p:cNvSpPr>
            <a:spLocks noGrp="1"/>
          </p:cNvSpPr>
          <p:nvPr>
            <p:ph type="title"/>
          </p:nvPr>
        </p:nvSpPr>
        <p:spPr>
          <a:xfrm>
            <a:off x="273423" y="726164"/>
            <a:ext cx="10515600" cy="1325563"/>
          </a:xfrm>
        </p:spPr>
        <p:txBody>
          <a:bodyPr>
            <a:normAutofit fontScale="90000"/>
          </a:bodyPr>
          <a:lstStyle/>
          <a:p>
            <a:r>
              <a:rPr lang="en-GB" dirty="0"/>
              <a:t>Pentecost Art: </a:t>
            </a:r>
            <a:br>
              <a:rPr lang="en-GB" dirty="0"/>
            </a:br>
            <a:r>
              <a:rPr lang="en-GB" dirty="0"/>
              <a:t>Edgardo de </a:t>
            </a:r>
            <a:br>
              <a:rPr lang="en-GB" dirty="0"/>
            </a:br>
            <a:r>
              <a:rPr lang="en-GB" dirty="0"/>
              <a:t>Guzman</a:t>
            </a:r>
          </a:p>
        </p:txBody>
      </p:sp>
      <p:pic>
        <p:nvPicPr>
          <p:cNvPr id="5" name="Content Placeholder 4">
            <a:extLst>
              <a:ext uri="{FF2B5EF4-FFF2-40B4-BE49-F238E27FC236}">
                <a16:creationId xmlns:a16="http://schemas.microsoft.com/office/drawing/2014/main" id="{44E1352F-756B-4BF6-8000-FBE47C0C1974}"/>
              </a:ext>
            </a:extLst>
          </p:cNvPr>
          <p:cNvPicPr>
            <a:picLocks noGrp="1" noChangeAspect="1"/>
          </p:cNvPicPr>
          <p:nvPr>
            <p:ph idx="1"/>
          </p:nvPr>
        </p:nvPicPr>
        <p:blipFill>
          <a:blip r:embed="rId2"/>
          <a:stretch>
            <a:fillRect/>
          </a:stretch>
        </p:blipFill>
        <p:spPr>
          <a:xfrm>
            <a:off x="3648635" y="726164"/>
            <a:ext cx="8138429" cy="5405672"/>
          </a:xfrm>
        </p:spPr>
      </p:pic>
    </p:spTree>
    <p:extLst>
      <p:ext uri="{BB962C8B-B14F-4D97-AF65-F5344CB8AC3E}">
        <p14:creationId xmlns:p14="http://schemas.microsoft.com/office/powerpoint/2010/main" val="2846113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219ED-7880-4BCE-851E-EFA219B686D7}"/>
              </a:ext>
            </a:extLst>
          </p:cNvPr>
          <p:cNvSpPr>
            <a:spLocks noGrp="1"/>
          </p:cNvSpPr>
          <p:nvPr>
            <p:ph type="title"/>
          </p:nvPr>
        </p:nvSpPr>
        <p:spPr>
          <a:xfrm>
            <a:off x="273423" y="726164"/>
            <a:ext cx="10515600" cy="1325563"/>
          </a:xfrm>
        </p:spPr>
        <p:txBody>
          <a:bodyPr>
            <a:normAutofit/>
          </a:bodyPr>
          <a:lstStyle/>
          <a:p>
            <a:r>
              <a:rPr lang="en-GB" dirty="0"/>
              <a:t>Pentecost Art: </a:t>
            </a:r>
            <a:br>
              <a:rPr lang="en-GB" dirty="0"/>
            </a:br>
            <a:r>
              <a:rPr lang="en-GB" dirty="0" err="1"/>
              <a:t>Soichi</a:t>
            </a:r>
            <a:r>
              <a:rPr lang="en-GB" dirty="0"/>
              <a:t> Watanabe </a:t>
            </a:r>
          </a:p>
        </p:txBody>
      </p:sp>
      <p:pic>
        <p:nvPicPr>
          <p:cNvPr id="7" name="Picture 6">
            <a:extLst>
              <a:ext uri="{FF2B5EF4-FFF2-40B4-BE49-F238E27FC236}">
                <a16:creationId xmlns:a16="http://schemas.microsoft.com/office/drawing/2014/main" id="{BE3B6E6B-041B-41DF-9F6B-8DD22B0FF067}"/>
              </a:ext>
            </a:extLst>
          </p:cNvPr>
          <p:cNvPicPr>
            <a:picLocks noChangeAspect="1"/>
          </p:cNvPicPr>
          <p:nvPr/>
        </p:nvPicPr>
        <p:blipFill>
          <a:blip r:embed="rId2"/>
          <a:stretch>
            <a:fillRect/>
          </a:stretch>
        </p:blipFill>
        <p:spPr>
          <a:xfrm>
            <a:off x="5862917" y="130558"/>
            <a:ext cx="5027365" cy="6596884"/>
          </a:xfrm>
          <a:prstGeom prst="rect">
            <a:avLst/>
          </a:prstGeom>
        </p:spPr>
      </p:pic>
    </p:spTree>
    <p:extLst>
      <p:ext uri="{BB962C8B-B14F-4D97-AF65-F5344CB8AC3E}">
        <p14:creationId xmlns:p14="http://schemas.microsoft.com/office/powerpoint/2010/main" val="3217851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219ED-7880-4BCE-851E-EFA219B686D7}"/>
              </a:ext>
            </a:extLst>
          </p:cNvPr>
          <p:cNvSpPr>
            <a:spLocks noGrp="1"/>
          </p:cNvSpPr>
          <p:nvPr>
            <p:ph type="title"/>
          </p:nvPr>
        </p:nvSpPr>
        <p:spPr>
          <a:xfrm>
            <a:off x="273423" y="726164"/>
            <a:ext cx="10515600" cy="1325563"/>
          </a:xfrm>
        </p:spPr>
        <p:txBody>
          <a:bodyPr>
            <a:normAutofit/>
          </a:bodyPr>
          <a:lstStyle/>
          <a:p>
            <a:r>
              <a:rPr lang="en-GB" dirty="0"/>
              <a:t>Pentecost Art: </a:t>
            </a:r>
            <a:br>
              <a:rPr lang="en-GB" dirty="0"/>
            </a:br>
            <a:r>
              <a:rPr lang="en-GB" dirty="0"/>
              <a:t>He Qi </a:t>
            </a:r>
          </a:p>
        </p:txBody>
      </p:sp>
      <p:pic>
        <p:nvPicPr>
          <p:cNvPr id="4" name="Picture 3">
            <a:extLst>
              <a:ext uri="{FF2B5EF4-FFF2-40B4-BE49-F238E27FC236}">
                <a16:creationId xmlns:a16="http://schemas.microsoft.com/office/drawing/2014/main" id="{D58AF672-4AAE-4A36-99AC-F82D5D74A356}"/>
              </a:ext>
            </a:extLst>
          </p:cNvPr>
          <p:cNvPicPr>
            <a:picLocks noChangeAspect="1"/>
          </p:cNvPicPr>
          <p:nvPr/>
        </p:nvPicPr>
        <p:blipFill>
          <a:blip r:embed="rId2"/>
          <a:stretch>
            <a:fillRect/>
          </a:stretch>
        </p:blipFill>
        <p:spPr>
          <a:xfrm>
            <a:off x="5248803" y="726164"/>
            <a:ext cx="5540220" cy="5578323"/>
          </a:xfrm>
          <a:prstGeom prst="rect">
            <a:avLst/>
          </a:prstGeom>
        </p:spPr>
      </p:pic>
    </p:spTree>
    <p:extLst>
      <p:ext uri="{BB962C8B-B14F-4D97-AF65-F5344CB8AC3E}">
        <p14:creationId xmlns:p14="http://schemas.microsoft.com/office/powerpoint/2010/main" val="215143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219ED-7880-4BCE-851E-EFA219B686D7}"/>
              </a:ext>
            </a:extLst>
          </p:cNvPr>
          <p:cNvSpPr>
            <a:spLocks noGrp="1"/>
          </p:cNvSpPr>
          <p:nvPr>
            <p:ph type="title"/>
          </p:nvPr>
        </p:nvSpPr>
        <p:spPr>
          <a:xfrm>
            <a:off x="273423" y="726164"/>
            <a:ext cx="10515600" cy="1325563"/>
          </a:xfrm>
        </p:spPr>
        <p:txBody>
          <a:bodyPr>
            <a:normAutofit/>
          </a:bodyPr>
          <a:lstStyle/>
          <a:p>
            <a:r>
              <a:rPr lang="en-GB" dirty="0"/>
              <a:t>Pentecost Art: </a:t>
            </a:r>
            <a:br>
              <a:rPr lang="en-GB" dirty="0"/>
            </a:br>
            <a:r>
              <a:rPr lang="en-GB" dirty="0"/>
              <a:t>El Greco</a:t>
            </a:r>
          </a:p>
        </p:txBody>
      </p:sp>
      <p:pic>
        <p:nvPicPr>
          <p:cNvPr id="1026" name="Picture 2" descr="The Pentecost by El Greco: Premium art reproduction">
            <a:extLst>
              <a:ext uri="{FF2B5EF4-FFF2-40B4-BE49-F238E27FC236}">
                <a16:creationId xmlns:a16="http://schemas.microsoft.com/office/drawing/2014/main" id="{9623D6C4-6A43-42E3-BB3F-6B4A89EA0F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6415" y="481853"/>
            <a:ext cx="3333750" cy="601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095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219ED-7880-4BCE-851E-EFA219B686D7}"/>
              </a:ext>
            </a:extLst>
          </p:cNvPr>
          <p:cNvSpPr>
            <a:spLocks noGrp="1"/>
          </p:cNvSpPr>
          <p:nvPr>
            <p:ph type="title"/>
          </p:nvPr>
        </p:nvSpPr>
        <p:spPr>
          <a:xfrm>
            <a:off x="273423" y="490910"/>
            <a:ext cx="10515600" cy="1325563"/>
          </a:xfrm>
        </p:spPr>
        <p:txBody>
          <a:bodyPr>
            <a:normAutofit/>
          </a:bodyPr>
          <a:lstStyle/>
          <a:p>
            <a:r>
              <a:rPr lang="en-GB" dirty="0"/>
              <a:t>Pentecost Art: </a:t>
            </a:r>
            <a:br>
              <a:rPr lang="en-GB" dirty="0"/>
            </a:br>
            <a:r>
              <a:rPr lang="en-GB" sz="3200" b="0" i="0" u="none" strike="noStrike" baseline="0" dirty="0">
                <a:latin typeface="NoyhBook"/>
              </a:rPr>
              <a:t>Estella Louisa M </a:t>
            </a:r>
            <a:r>
              <a:rPr lang="en-GB" sz="3200" b="0" i="0" u="none" strike="noStrike" baseline="0" dirty="0" err="1">
                <a:latin typeface="NoyhBook"/>
              </a:rPr>
              <a:t>Canziani</a:t>
            </a:r>
            <a:r>
              <a:rPr lang="en-GB" sz="3200" b="0" i="0" u="none" strike="noStrike" baseline="0" dirty="0">
                <a:latin typeface="NoyhBook"/>
              </a:rPr>
              <a:t>.</a:t>
            </a:r>
            <a:endParaRPr lang="en-GB" sz="3200" dirty="0"/>
          </a:p>
        </p:txBody>
      </p:sp>
      <p:pic>
        <p:nvPicPr>
          <p:cNvPr id="2050" name="Picture 2">
            <a:extLst>
              <a:ext uri="{FF2B5EF4-FFF2-40B4-BE49-F238E27FC236}">
                <a16:creationId xmlns:a16="http://schemas.microsoft.com/office/drawing/2014/main" id="{D6261226-CB51-4B02-B86D-DE2FD6DF7F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548" y="1816473"/>
            <a:ext cx="6840911" cy="4483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539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B7AAF-90F2-4499-9808-2A648D065F35}"/>
              </a:ext>
            </a:extLst>
          </p:cNvPr>
          <p:cNvSpPr>
            <a:spLocks noGrp="1"/>
          </p:cNvSpPr>
          <p:nvPr>
            <p:ph type="title"/>
          </p:nvPr>
        </p:nvSpPr>
        <p:spPr>
          <a:xfrm>
            <a:off x="467940" y="1294583"/>
            <a:ext cx="11412974" cy="1325563"/>
          </a:xfrm>
        </p:spPr>
        <p:txBody>
          <a:bodyPr>
            <a:noAutofit/>
          </a:bodyPr>
          <a:lstStyle/>
          <a:p>
            <a:pPr>
              <a:lnSpc>
                <a:spcPct val="150000"/>
              </a:lnSpc>
            </a:pPr>
            <a:r>
              <a:rPr lang="en-GB" sz="2800" dirty="0">
                <a:latin typeface="Debbie Hepplewhite Print Font" panose="03050602040000000000" pitchFamily="66" charset="0"/>
              </a:rPr>
              <a:t>Create your own piece of art-work showing Pentecost.  </a:t>
            </a:r>
            <a:br>
              <a:rPr lang="en-GB" sz="2800" dirty="0">
                <a:latin typeface="Debbie Hepplewhite Print Font" panose="03050602040000000000" pitchFamily="66" charset="0"/>
              </a:rPr>
            </a:br>
            <a:r>
              <a:rPr lang="en-GB" sz="2800" dirty="0">
                <a:latin typeface="Debbie Hepplewhite Print Font" panose="03050602040000000000" pitchFamily="66" charset="0"/>
              </a:rPr>
              <a:t>It does not have to be realistic, but should show how amazing the disciples felt when the Holy Spirit came on them.</a:t>
            </a:r>
          </a:p>
        </p:txBody>
      </p:sp>
      <p:pic>
        <p:nvPicPr>
          <p:cNvPr id="8" name="Picture 7">
            <a:extLst>
              <a:ext uri="{FF2B5EF4-FFF2-40B4-BE49-F238E27FC236}">
                <a16:creationId xmlns:a16="http://schemas.microsoft.com/office/drawing/2014/main" id="{BDCBF19A-6A85-4864-A865-D8497C0B94C7}"/>
              </a:ext>
            </a:extLst>
          </p:cNvPr>
          <p:cNvPicPr>
            <a:picLocks noChangeAspect="1"/>
          </p:cNvPicPr>
          <p:nvPr/>
        </p:nvPicPr>
        <p:blipFill>
          <a:blip r:embed="rId2"/>
          <a:stretch>
            <a:fillRect/>
          </a:stretch>
        </p:blipFill>
        <p:spPr>
          <a:xfrm>
            <a:off x="7034107" y="3276068"/>
            <a:ext cx="4689953" cy="3126635"/>
          </a:xfrm>
          <a:prstGeom prst="rect">
            <a:avLst/>
          </a:prstGeom>
        </p:spPr>
      </p:pic>
      <p:sp>
        <p:nvSpPr>
          <p:cNvPr id="3" name="TextBox 2">
            <a:extLst>
              <a:ext uri="{FF2B5EF4-FFF2-40B4-BE49-F238E27FC236}">
                <a16:creationId xmlns:a16="http://schemas.microsoft.com/office/drawing/2014/main" id="{3129C09A-A3CA-4CF8-AF58-206454E13C1C}"/>
              </a:ext>
            </a:extLst>
          </p:cNvPr>
          <p:cNvSpPr txBox="1"/>
          <p:nvPr/>
        </p:nvSpPr>
        <p:spPr>
          <a:xfrm>
            <a:off x="467940" y="5756372"/>
            <a:ext cx="2642445" cy="646331"/>
          </a:xfrm>
          <a:prstGeom prst="rect">
            <a:avLst/>
          </a:prstGeom>
          <a:noFill/>
        </p:spPr>
        <p:txBody>
          <a:bodyPr wrap="square" rtlCol="0">
            <a:spAutoFit/>
          </a:bodyPr>
          <a:lstStyle/>
          <a:p>
            <a:r>
              <a:rPr lang="en-GB" dirty="0">
                <a:hlinkClick r:id="rId3"/>
              </a:rPr>
              <a:t>Pentecost Explained in 3 Minutes (with puppets!)</a:t>
            </a:r>
            <a:endParaRPr lang="en-GB" dirty="0"/>
          </a:p>
        </p:txBody>
      </p:sp>
    </p:spTree>
    <p:extLst>
      <p:ext uri="{BB962C8B-B14F-4D97-AF65-F5344CB8AC3E}">
        <p14:creationId xmlns:p14="http://schemas.microsoft.com/office/powerpoint/2010/main" val="1019342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227</Words>
  <Application>Microsoft Office PowerPoint</Application>
  <PresentationFormat>Widescreen</PresentationFormat>
  <Paragraphs>28</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Debbie Hepplewhite Print Font</vt:lpstr>
      <vt:lpstr>NoyhBook</vt:lpstr>
      <vt:lpstr>Office Theme</vt:lpstr>
      <vt:lpstr>The Ascension and Pentecost</vt:lpstr>
      <vt:lpstr>Last lesson we watched this video explaining Pentecost. Watch it again.  How was the Holy Spirit described in the story?</vt:lpstr>
      <vt:lpstr>Look at the art work that has been done about this story by lots of different types of artists. Can you say how they have each shown the Holy Spirit in the pictures?</vt:lpstr>
      <vt:lpstr>Pentecost Art:  Edgardo de  Guzman</vt:lpstr>
      <vt:lpstr>Pentecost Art:  Soichi Watanabe </vt:lpstr>
      <vt:lpstr>Pentecost Art:  He Qi </vt:lpstr>
      <vt:lpstr>Pentecost Art:  El Greco</vt:lpstr>
      <vt:lpstr>Pentecost Art:  Estella Louisa M Canziani.</vt:lpstr>
      <vt:lpstr>Create your own piece of art-work showing Pentecost.   It does not have to be realistic, but should show how amazing the disciples felt when the Holy Spirit came on them.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Ascension and Pentecost</dc:title>
  <dc:creator>Emma Asfaw</dc:creator>
  <cp:lastModifiedBy>Emma Asfaw</cp:lastModifiedBy>
  <cp:revision>1</cp:revision>
  <dcterms:created xsi:type="dcterms:W3CDTF">2026-06-23T13:36:24Z</dcterms:created>
  <dcterms:modified xsi:type="dcterms:W3CDTF">2026-06-23T13:39:05Z</dcterms:modified>
</cp:coreProperties>
</file>