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9144000" cy="685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042">
          <p15:clr>
            <a:srgbClr val="A4A3A4"/>
          </p15:clr>
        </p15:guide>
        <p15:guide id="2" pos="81">
          <p15:clr>
            <a:srgbClr val="A4A3A4"/>
          </p15:clr>
        </p15:guide>
        <p15:guide id="3" pos="615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g7gnqKeAnKSebphGDQIpNDR0S7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11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84A7C4D-2499-42FC-B1E2-15C30D3A1C69}">
  <a:tblStyle styleId="{A84A7C4D-2499-42FC-B1E2-15C30D3A1C6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57" autoAdjust="0"/>
  </p:normalViewPr>
  <p:slideViewPr>
    <p:cSldViewPr snapToGrid="0">
      <p:cViewPr varScale="1">
        <p:scale>
          <a:sx n="99" d="100"/>
          <a:sy n="99" d="100"/>
        </p:scale>
        <p:origin x="1626" y="72"/>
      </p:cViewPr>
      <p:guideLst>
        <p:guide orient="horz" pos="4042"/>
        <p:guide pos="81"/>
        <p:guide pos="615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79484" y="0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"/>
          <p:cNvSpPr txBox="1"/>
          <p:nvPr/>
        </p:nvSpPr>
        <p:spPr>
          <a:xfrm>
            <a:off x="5809412" y="1088065"/>
            <a:ext cx="3956264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Key Facts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In a simple series circuit, the current flows from negative to positive. There are no gaps – a complete circuit allows the components to work.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Gaps in the wires or faulty components cause the circuit to be incomplete and the current cannot flow in a complete loop.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Switches can be open or closed and this determines whether the electricity can flow in a complete loop.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135987" y="1133588"/>
            <a:ext cx="2639201" cy="215295"/>
          </a:xfrm>
          <a:prstGeom prst="roundRect">
            <a:avLst>
              <a:gd name="adj" fmla="val 16667"/>
            </a:avLst>
          </a:prstGeom>
          <a:solidFill>
            <a:srgbClr val="14103A"/>
          </a:solidFill>
          <a:ln w="1270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chemeClr val="bg1"/>
                </a:solidFill>
                <a:latin typeface="Arial Rounded"/>
                <a:ea typeface="Arial Rounded"/>
                <a:cs typeface="Arial Rounded"/>
                <a:sym typeface="Arial Rounded"/>
              </a:rPr>
              <a:t>Lesson Sequence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5939563" y="1052124"/>
            <a:ext cx="3837210" cy="2778456"/>
          </a:xfrm>
          <a:prstGeom prst="roundRect">
            <a:avLst>
              <a:gd name="adj" fmla="val 1399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 b="0" i="0" u="none" strike="noStrike" cap="none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760820" y="6650038"/>
            <a:ext cx="295785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>
              <a:solidFill>
                <a:srgbClr val="13113A"/>
              </a:solidFill>
            </a:endParaRPr>
          </a:p>
        </p:txBody>
      </p:sp>
      <p:pic>
        <p:nvPicPr>
          <p:cNvPr id="94" name="Google Shape;94;p1" descr="A blue square with white letters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988" y="68126"/>
            <a:ext cx="812800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 txBox="1"/>
          <p:nvPr/>
        </p:nvSpPr>
        <p:spPr>
          <a:xfrm>
            <a:off x="966788" y="183861"/>
            <a:ext cx="7136688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Knowledge Organiser </a:t>
            </a:r>
            <a:endParaRPr dirty="0">
              <a:solidFill>
                <a:srgbClr val="13113A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Year 6 – Electricity </a:t>
            </a:r>
            <a:endParaRPr sz="1800" b="1" i="0" u="none" strike="noStrike" cap="none" dirty="0">
              <a:solidFill>
                <a:srgbClr val="13113A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cxnSp>
        <p:nvCxnSpPr>
          <p:cNvPr id="96" name="Google Shape;96;p1"/>
          <p:cNvCxnSpPr/>
          <p:nvPr/>
        </p:nvCxnSpPr>
        <p:spPr>
          <a:xfrm>
            <a:off x="113464" y="970871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1"/>
          <p:cNvSpPr txBox="1"/>
          <p:nvPr/>
        </p:nvSpPr>
        <p:spPr>
          <a:xfrm>
            <a:off x="847640" y="2329677"/>
            <a:ext cx="20299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2. Explore voltage and </a:t>
            </a:r>
            <a:br>
              <a:rPr lang="en-GB" sz="12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200" b="1" i="0" u="none" strike="noStrike" cap="none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its effect on an electrical circuit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10797" y="2279141"/>
            <a:ext cx="2661724" cy="725509"/>
          </a:xfrm>
          <a:prstGeom prst="roundRect">
            <a:avLst>
              <a:gd name="adj" fmla="val 3922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853474" y="1513642"/>
            <a:ext cx="19998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1. Describe the parts of an electrical circuit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08846" y="1468362"/>
            <a:ext cx="2661724" cy="714757"/>
          </a:xfrm>
          <a:prstGeom prst="roundRect">
            <a:avLst>
              <a:gd name="adj" fmla="val 6605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852103" y="3216685"/>
            <a:ext cx="198559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3. Apply knowledge to identify and correct problems in a circuit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859781" y="4071037"/>
            <a:ext cx="1996702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4. Investigate what affects the output of a circuit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113464" y="3978658"/>
            <a:ext cx="2661724" cy="712705"/>
          </a:xfrm>
          <a:prstGeom prst="roundRect">
            <a:avLst>
              <a:gd name="adj" fmla="val 4325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862328" y="4934422"/>
            <a:ext cx="188302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5. Build a set of traffic lights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13464" y="4819253"/>
            <a:ext cx="2661724" cy="743840"/>
          </a:xfrm>
          <a:prstGeom prst="roundRect">
            <a:avLst>
              <a:gd name="adj" fmla="val 4236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851937" y="5677243"/>
            <a:ext cx="190859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6. Apply knowledge of circuits to a real-life problem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13464" y="5672822"/>
            <a:ext cx="2661724" cy="812368"/>
          </a:xfrm>
          <a:prstGeom prst="roundRect">
            <a:avLst>
              <a:gd name="adj" fmla="val 4020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4322039" y="465497"/>
            <a:ext cx="628329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</a:t>
            </a:r>
            <a: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mechanical engineering technician, </a:t>
            </a:r>
            <a:b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electricity distribution worker, electrical engineer, energy engineer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13113A"/>
              </a:solidFill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2936057" y="1278977"/>
            <a:ext cx="2859887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rgbClr val="13113A"/>
                </a:solidFill>
                <a:latin typeface="Arial Rounded"/>
                <a:sym typeface="Arial Rounded"/>
              </a:rPr>
              <a:t>Circuit Symbols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L="228600" marR="0" lvl="0" indent="-228600" algn="ctr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buzzer 	2. bulb	3. wire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4. cell 	5. switch 	6. motor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GB" sz="1200" b="1" dirty="0">
              <a:solidFill>
                <a:srgbClr val="13113A"/>
              </a:solidFill>
              <a:latin typeface="Arial Rounded"/>
              <a:sym typeface="Arial Rounded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Wires are always drawn with a straight line and using a ruler in scientific diagrams. 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Wires are drawn at right angles like this: 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 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2931510" y="1054466"/>
            <a:ext cx="2920239" cy="5430719"/>
          </a:xfrm>
          <a:prstGeom prst="roundRect">
            <a:avLst>
              <a:gd name="adj" fmla="val 2023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3" name="Google Shape;113;p1"/>
          <p:cNvCxnSpPr/>
          <p:nvPr/>
        </p:nvCxnSpPr>
        <p:spPr>
          <a:xfrm>
            <a:off x="86606" y="6650038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4" name="Google Shape;114;p1"/>
          <p:cNvSpPr/>
          <p:nvPr/>
        </p:nvSpPr>
        <p:spPr>
          <a:xfrm>
            <a:off x="110797" y="3128714"/>
            <a:ext cx="2661724" cy="725509"/>
          </a:xfrm>
          <a:prstGeom prst="roundRect">
            <a:avLst>
              <a:gd name="adj" fmla="val 3922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-2217" y="6634649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1</a:t>
            </a:r>
            <a:endParaRPr>
              <a:solidFill>
                <a:srgbClr val="13113A"/>
              </a:solidFill>
            </a:endParaRPr>
          </a:p>
        </p:txBody>
      </p:sp>
      <p:pic>
        <p:nvPicPr>
          <p:cNvPr id="120" name="Google Shape;120;p1" descr="A blue square with a symbol and text&#10;&#10;AI-generated content may be incorrect.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3607" y="145618"/>
            <a:ext cx="819730" cy="741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1EC6A5-39A6-B980-2EE0-0FC7D6B9DD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62" y="1527863"/>
            <a:ext cx="580450" cy="6008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AB6793-7BC6-A3D5-486D-A9B4054CF3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57" y="2340660"/>
            <a:ext cx="574326" cy="6232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01DD832-226A-9EF3-1D46-6C429798A1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37" y="3196298"/>
            <a:ext cx="587590" cy="5956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357B485-97DB-E840-6241-E46E70A0C0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38" y="4039451"/>
            <a:ext cx="577546" cy="58974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F684DC-CA97-8D6D-5295-C8A27C2DD6B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80" y="4870956"/>
            <a:ext cx="604747" cy="63374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F60BF2F-34A6-85B9-EC72-5E55D48AC8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80" y="5753711"/>
            <a:ext cx="594703" cy="631113"/>
          </a:xfrm>
          <a:prstGeom prst="rect">
            <a:avLst/>
          </a:prstGeom>
        </p:spPr>
      </p:pic>
      <p:pic>
        <p:nvPicPr>
          <p:cNvPr id="30" name="Picture 29" descr="A diagram of a cross and a cross&#10;&#10;AI-generated content may be incorrect.">
            <a:extLst>
              <a:ext uri="{FF2B5EF4-FFF2-40B4-BE49-F238E27FC236}">
                <a16:creationId xmlns:a16="http://schemas.microsoft.com/office/drawing/2014/main" id="{152A7577-E5C0-1D45-DAF4-D9DF0BA807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176" y="1540718"/>
            <a:ext cx="2844236" cy="1599883"/>
          </a:xfrm>
          <a:prstGeom prst="rect">
            <a:avLst/>
          </a:prstGeom>
          <a:ln>
            <a:noFill/>
          </a:ln>
        </p:spPr>
      </p:pic>
      <p:pic>
        <p:nvPicPr>
          <p:cNvPr id="32" name="Picture 31" descr="A diagram of a circuit&#10;&#10;AI-generated content may be incorrect.">
            <a:extLst>
              <a:ext uri="{FF2B5EF4-FFF2-40B4-BE49-F238E27FC236}">
                <a16:creationId xmlns:a16="http://schemas.microsoft.com/office/drawing/2014/main" id="{A06429DA-D71B-DE06-3F17-8F09C0133AB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63860" y="4897937"/>
            <a:ext cx="2237695" cy="1396214"/>
          </a:xfrm>
          <a:prstGeom prst="rect">
            <a:avLst/>
          </a:prstGeom>
        </p:spPr>
      </p:pic>
      <p:pic>
        <p:nvPicPr>
          <p:cNvPr id="33" name="Google Shape;142;p1">
            <a:extLst>
              <a:ext uri="{FF2B5EF4-FFF2-40B4-BE49-F238E27FC236}">
                <a16:creationId xmlns:a16="http://schemas.microsoft.com/office/drawing/2014/main" id="{7CCBD413-9958-245F-A543-E5529F81316F}"/>
              </a:ext>
            </a:extLst>
          </p:cNvPr>
          <p:cNvPicPr preferRelativeResize="0"/>
          <p:nvPr/>
        </p:nvPicPr>
        <p:blipFill rotWithShape="1">
          <a:blip r:embed="rId1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0000" r="-6862"/>
          <a:stretch>
            <a:fillRect/>
          </a:stretch>
        </p:blipFill>
        <p:spPr>
          <a:xfrm>
            <a:off x="6512067" y="2427199"/>
            <a:ext cx="1460012" cy="128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398FE53-0E30-80DA-9367-3BAF6D83F6E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008"/>
          <a:stretch>
            <a:fillRect/>
          </a:stretch>
        </p:blipFill>
        <p:spPr>
          <a:xfrm>
            <a:off x="7858168" y="3006979"/>
            <a:ext cx="1406925" cy="731493"/>
          </a:xfrm>
          <a:prstGeom prst="rect">
            <a:avLst/>
          </a:prstGeom>
        </p:spPr>
      </p:pic>
      <p:sp>
        <p:nvSpPr>
          <p:cNvPr id="35" name="Google Shape;92;p1">
            <a:extLst>
              <a:ext uri="{FF2B5EF4-FFF2-40B4-BE49-F238E27FC236}">
                <a16:creationId xmlns:a16="http://schemas.microsoft.com/office/drawing/2014/main" id="{F649A703-A3AB-0304-A2CA-C118DB73E353}"/>
              </a:ext>
            </a:extLst>
          </p:cNvPr>
          <p:cNvSpPr/>
          <p:nvPr/>
        </p:nvSpPr>
        <p:spPr>
          <a:xfrm>
            <a:off x="5955324" y="3916938"/>
            <a:ext cx="3837210" cy="2568252"/>
          </a:xfrm>
          <a:prstGeom prst="roundRect">
            <a:avLst>
              <a:gd name="adj" fmla="val 1399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 b="0" i="0" u="none" strike="noStrike" cap="none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BC4002-CFB8-C4F7-E324-67B4C306E361}"/>
              </a:ext>
            </a:extLst>
          </p:cNvPr>
          <p:cNvSpPr txBox="1"/>
          <p:nvPr/>
        </p:nvSpPr>
        <p:spPr>
          <a:xfrm>
            <a:off x="5851749" y="3959343"/>
            <a:ext cx="3931588" cy="24929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GB" sz="1200" b="1" u="sng" dirty="0">
                <a:solidFill>
                  <a:srgbClr val="13113A"/>
                </a:solidFill>
                <a:latin typeface="Arial Rounded"/>
                <a:sym typeface="Arial Rounded"/>
              </a:rPr>
              <a:t>Voltage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Adding more cells (or batteries) to a circuit will make bulbs brighter, buzzers louder and motors faster!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A cell is a single unit of energy; a battery is two or more cells stacked together.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Voltage is the force that pushes the electricity around the circuit; current is the rate at which the electricity travels around the circuit.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The more components in a circuit, the more they share the energy from the cell. </a:t>
            </a:r>
          </a:p>
          <a:p>
            <a:pPr marL="171450" marR="0" lvl="0" indent="-171450" algn="ct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13113A"/>
                </a:solidFill>
                <a:latin typeface="Arial Rounded"/>
                <a:sym typeface="Arial Rounded"/>
              </a:rPr>
              <a:t>Adding more components to a circuit can mean their outputs decrease. </a:t>
            </a:r>
            <a:endParaRPr lang="en-GB" sz="1200" dirty="0">
              <a:solidFill>
                <a:srgbClr val="13113A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Google Shape;151;p2"/>
          <p:cNvGraphicFramePr/>
          <p:nvPr>
            <p:extLst>
              <p:ext uri="{D42A27DB-BD31-4B8C-83A1-F6EECF244321}">
                <p14:modId xmlns:p14="http://schemas.microsoft.com/office/powerpoint/2010/main" val="2085820631"/>
              </p:ext>
            </p:extLst>
          </p:nvPr>
        </p:nvGraphicFramePr>
        <p:xfrm>
          <a:off x="128588" y="1429533"/>
          <a:ext cx="9648825" cy="4996400"/>
        </p:xfrm>
        <a:graphic>
          <a:graphicData uri="http://schemas.openxmlformats.org/drawingml/2006/table">
            <a:tbl>
              <a:tblPr firstRow="1" bandRow="1">
                <a:noFill/>
                <a:tableStyleId>{A84A7C4D-2499-42FC-B1E2-15C30D3A1C69}</a:tableStyleId>
              </a:tblPr>
              <a:tblGrid>
                <a:gridCol w="223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component 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sym typeface="Arial Rounded"/>
                        </a:rPr>
                        <a:t>the individual parts that make up a whole circuit e.g. bulb, buzzer, cell 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circuit diagram 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scientific drawing of an electrical circuit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voltage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force which pushes the electric current round the circuit; measured in </a:t>
                      </a:r>
                      <a:r>
                        <a:rPr lang="en-GB" sz="1600" b="1" i="0" u="none" strike="noStrike" cap="none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volts and given </a:t>
                      </a: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the symbol V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sym typeface="Arial Rounded"/>
                        </a:rPr>
                        <a:t>current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the rate of electricity flowing through a circuit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filament 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a thin wire in a light bulb that heats up and produces light when electric current passes through it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output </a:t>
                      </a:r>
                      <a:endParaRPr dirty="0">
                        <a:solidFill>
                          <a:srgbClr val="13113A"/>
                        </a:solidFill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the amount of something produced (e.g. brightness of a bulb)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</a:rPr>
                        <a:t>insulative 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describes something that prevents or resists the flow of electricity or heat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13113A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conductive 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"/>
                          <a:ea typeface="Calibri"/>
                          <a:cs typeface="Calibri"/>
                          <a:sym typeface="Arial"/>
                        </a:rPr>
                        <a:t>the ability of a material to allow the flow of electric current</a:t>
                      </a:r>
                      <a:endParaRPr sz="1600" b="1" dirty="0">
                        <a:solidFill>
                          <a:srgbClr val="13113A"/>
                        </a:solidFill>
                        <a:latin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3" name="Google Shape;153;p2" descr="Icon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19007" y="693785"/>
            <a:ext cx="486961" cy="46264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"/>
          <p:cNvSpPr txBox="1"/>
          <p:nvPr/>
        </p:nvSpPr>
        <p:spPr>
          <a:xfrm>
            <a:off x="6461760" y="6650038"/>
            <a:ext cx="325691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/>
          </a:p>
        </p:txBody>
      </p:sp>
      <p:pic>
        <p:nvPicPr>
          <p:cNvPr id="156" name="Google Shape;156;p2" descr="A blue square with white letters&#10;&#10;Description automatically generated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988" y="57493"/>
            <a:ext cx="812800" cy="819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2"/>
          <p:cNvCxnSpPr/>
          <p:nvPr/>
        </p:nvCxnSpPr>
        <p:spPr>
          <a:xfrm>
            <a:off x="113464" y="917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0" name="Google Shape;160;p2"/>
          <p:cNvCxnSpPr/>
          <p:nvPr/>
        </p:nvCxnSpPr>
        <p:spPr>
          <a:xfrm>
            <a:off x="98343" y="6620383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1" name="Google Shape;161;p2"/>
          <p:cNvSpPr txBox="1"/>
          <p:nvPr/>
        </p:nvSpPr>
        <p:spPr>
          <a:xfrm>
            <a:off x="966788" y="166488"/>
            <a:ext cx="7136688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Knowledge Organiser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Year 6 – Electricity </a:t>
            </a:r>
            <a:endParaRPr sz="1800" b="1" dirty="0">
              <a:solidFill>
                <a:srgbClr val="130E3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63" name="Google Shape;163;p2"/>
          <p:cNvSpPr txBox="1"/>
          <p:nvPr/>
        </p:nvSpPr>
        <p:spPr>
          <a:xfrm>
            <a:off x="-2217" y="6634649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14103A"/>
                </a:solidFill>
                <a:latin typeface="Arial Rounded"/>
                <a:ea typeface="Arial Rounded"/>
                <a:cs typeface="Arial Rounded"/>
                <a:sym typeface="Arial Rounded"/>
              </a:rPr>
              <a:t>2</a:t>
            </a:r>
            <a:endParaRPr/>
          </a:p>
        </p:txBody>
      </p:sp>
      <p:pic>
        <p:nvPicPr>
          <p:cNvPr id="164" name="Google Shape;164;p2" descr="A blue square with a symbol and text&#10;&#10;AI-generated content may be incorrect."/>
          <p:cNvPicPr preferRelativeResize="0"/>
          <p:nvPr/>
        </p:nvPicPr>
        <p:blipFill rotWithShape="1">
          <a:blip r:embed="rId5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72804" y="78791"/>
            <a:ext cx="819730" cy="7416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08;p1">
            <a:extLst>
              <a:ext uri="{FF2B5EF4-FFF2-40B4-BE49-F238E27FC236}">
                <a16:creationId xmlns:a16="http://schemas.microsoft.com/office/drawing/2014/main" id="{2F833ABA-298B-1DFA-21CB-2C299138B958}"/>
              </a:ext>
            </a:extLst>
          </p:cNvPr>
          <p:cNvSpPr txBox="1"/>
          <p:nvPr/>
        </p:nvSpPr>
        <p:spPr>
          <a:xfrm>
            <a:off x="4322039" y="401142"/>
            <a:ext cx="628329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</a:t>
            </a:r>
            <a: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mechanical engineering technician, </a:t>
            </a:r>
            <a:b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1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electricity distribution worker, electrical engineer, energy engineer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13113A"/>
              </a:solidFill>
            </a:endParaRPr>
          </a:p>
        </p:txBody>
      </p:sp>
      <p:sp>
        <p:nvSpPr>
          <p:cNvPr id="9" name="Ribbon: Tilted Down 8">
            <a:extLst>
              <a:ext uri="{FF2B5EF4-FFF2-40B4-BE49-F238E27FC236}">
                <a16:creationId xmlns:a16="http://schemas.microsoft.com/office/drawing/2014/main" id="{A4248818-7C93-55DE-4C03-E7A43CDD3DA7}"/>
              </a:ext>
            </a:extLst>
          </p:cNvPr>
          <p:cNvSpPr/>
          <p:nvPr/>
        </p:nvSpPr>
        <p:spPr>
          <a:xfrm>
            <a:off x="3458071" y="992325"/>
            <a:ext cx="3126377" cy="320871"/>
          </a:xfrm>
          <a:prstGeom prst="ribbon">
            <a:avLst/>
          </a:prstGeom>
          <a:solidFill>
            <a:srgbClr val="14103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Google Shape;234;p3">
            <a:extLst>
              <a:ext uri="{FF2B5EF4-FFF2-40B4-BE49-F238E27FC236}">
                <a16:creationId xmlns:a16="http://schemas.microsoft.com/office/drawing/2014/main" id="{DC307B5E-BBDD-AD81-7F63-5C00A5F0D1AF}"/>
              </a:ext>
            </a:extLst>
          </p:cNvPr>
          <p:cNvSpPr txBox="1"/>
          <p:nvPr/>
        </p:nvSpPr>
        <p:spPr>
          <a:xfrm>
            <a:off x="4322039" y="1012801"/>
            <a:ext cx="1443494" cy="307736"/>
          </a:xfrm>
          <a:prstGeom prst="rect">
            <a:avLst/>
          </a:prstGeom>
          <a:solidFill>
            <a:srgbClr val="13113A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i="0" u="none" strike="noStrike" cap="none" dirty="0">
                <a:solidFill>
                  <a:srgbClr val="FFFFFF"/>
                </a:solidFill>
                <a:latin typeface="Arial Rounded MT Bold" panose="020F0704030504030204" pitchFamily="34" charset="77"/>
                <a:ea typeface="Arial Rounded"/>
                <a:cs typeface="Arial Rounded"/>
                <a:sym typeface="Arial Rounded"/>
              </a:rPr>
              <a:t>Rocket Words</a:t>
            </a:r>
            <a:endParaRPr dirty="0">
              <a:latin typeface="Arial Rounded MT Bold" panose="020F0704030504030204" pitchFamily="34" charset="7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465</Words>
  <Application>Microsoft Office PowerPoint</Application>
  <PresentationFormat>A4 Paper (210x297 mm)</PresentationFormat>
  <Paragraphs>63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</vt:lpstr>
      <vt:lpstr>Arial Rounded MT Bold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Clare Faulkner</cp:lastModifiedBy>
  <cp:revision>9</cp:revision>
  <dcterms:created xsi:type="dcterms:W3CDTF">2016-06-12T08:53:59Z</dcterms:created>
  <dcterms:modified xsi:type="dcterms:W3CDTF">2025-10-09T14:00:19Z</dcterms:modified>
</cp:coreProperties>
</file>