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28"/>
  </p:notesMasterIdLst>
  <p:sldIdLst>
    <p:sldId id="256" r:id="rId2"/>
    <p:sldId id="259" r:id="rId3"/>
    <p:sldId id="260"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2" r:id="rId24"/>
    <p:sldId id="283" r:id="rId25"/>
    <p:sldId id="284" r:id="rId26"/>
    <p:sldId id="286" r:id="rId27"/>
  </p:sldIdLst>
  <p:sldSz cx="9144000" cy="5143500" type="screen16x9"/>
  <p:notesSz cx="6858000" cy="9144000"/>
  <p:embeddedFontLst>
    <p:embeddedFont>
      <p:font typeface="Cambria Math" panose="02040503050406030204" pitchFamily="18" charset="0"/>
      <p:regular r:id="rId29"/>
    </p:embeddedFont>
    <p:embeddedFont>
      <p:font typeface="Nunito" pitchFamily="2" charset="0"/>
      <p:regular r:id="rId30"/>
      <p:bold r:id="rId31"/>
      <p:italic r:id="rId32"/>
      <p:boldItalic r:id="rId33"/>
    </p:embeddedFont>
    <p:embeddedFont>
      <p:font typeface="Nunito Sans SemiBold" pitchFamily="2"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371" autoAdjust="0"/>
  </p:normalViewPr>
  <p:slideViewPr>
    <p:cSldViewPr snapToGrid="0">
      <p:cViewPr varScale="1">
        <p:scale>
          <a:sx n="94" d="100"/>
          <a:sy n="94" d="100"/>
        </p:scale>
        <p:origin x="113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7675855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3169313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there are no science assessments this academic year (including sampling tests).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8 and 34,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based on the whole text (2 pages). </a:t>
            </a:r>
          </a:p>
        </p:txBody>
      </p:sp>
    </p:spTree>
    <p:extLst>
      <p:ext uri="{BB962C8B-B14F-4D97-AF65-F5344CB8AC3E}">
        <p14:creationId xmlns:p14="http://schemas.microsoft.com/office/powerpoint/2010/main" val="1284816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val="2354237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val="25720462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val="2266761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an example where pupils will need to justify their answer. </a:t>
            </a:r>
          </a:p>
        </p:txBody>
      </p:sp>
    </p:spTree>
    <p:extLst>
      <p:ext uri="{BB962C8B-B14F-4D97-AF65-F5344CB8AC3E}">
        <p14:creationId xmlns:p14="http://schemas.microsoft.com/office/powerpoint/2010/main" val="2182592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9: Pictograms are part of the Year 3/ 4 curriculum.</a:t>
            </a:r>
          </a:p>
          <a:p>
            <a:pPr marL="158750" indent="0">
              <a:buNone/>
            </a:pPr>
            <a:r>
              <a:rPr lang="en-GB" dirty="0"/>
              <a:t>Question 15: This show that children will need to know how to convert but they do not need to remember the conversion fact.</a:t>
            </a:r>
          </a:p>
        </p:txBody>
      </p:sp>
    </p:spTree>
    <p:extLst>
      <p:ext uri="{BB962C8B-B14F-4D97-AF65-F5344CB8AC3E}">
        <p14:creationId xmlns:p14="http://schemas.microsoft.com/office/powerpoint/2010/main" val="4212818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2026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Spelling, punctuation and grammar (paper 1: Grammar/ Punctuation/ Spelling) – Monday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Spelling, punctuation and grammar (paper 2: Spelling test) – Monday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14</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1: Arithmetic) – Wednesday 15</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15</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16</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Spelling, Punctuation and Grammar: Monday 11</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Spelling, Punctuation and Grammar consists of two papers.</a:t>
            </a:r>
          </a:p>
          <a:p>
            <a:pPr marL="114300" indent="0">
              <a:buNone/>
            </a:pPr>
            <a:endParaRPr lang="en-GB" dirty="0"/>
          </a:p>
          <a:p>
            <a:r>
              <a:rPr lang="en-GB" dirty="0"/>
              <a:t>Paper 1 focuses on all three elements (spelling, punctuation and grammar).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pic>
        <p:nvPicPr>
          <p:cNvPr id="12" name="Picture 11">
            <a:extLst>
              <a:ext uri="{FF2B5EF4-FFF2-40B4-BE49-F238E27FC236}">
                <a16:creationId xmlns:a16="http://schemas.microsoft.com/office/drawing/2014/main" id="{6228AFDF-FEC2-4F3C-9A53-B19C398A9DAB}"/>
              </a:ext>
            </a:extLst>
          </p:cNvPr>
          <p:cNvPicPr>
            <a:picLocks noChangeAspect="1"/>
          </p:cNvPicPr>
          <p:nvPr/>
        </p:nvPicPr>
        <p:blipFill>
          <a:blip r:embed="rId3"/>
          <a:stretch>
            <a:fillRect/>
          </a:stretch>
        </p:blipFill>
        <p:spPr>
          <a:xfrm>
            <a:off x="2985411" y="3115972"/>
            <a:ext cx="4033105" cy="1744045"/>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25A84810-1F1C-45AD-84B6-5FC481AF813A}"/>
              </a:ext>
            </a:extLst>
          </p:cNvPr>
          <p:cNvPicPr>
            <a:picLocks noChangeAspect="1"/>
          </p:cNvPicPr>
          <p:nvPr/>
        </p:nvPicPr>
        <p:blipFill>
          <a:blip r:embed="rId4"/>
          <a:stretch>
            <a:fillRect/>
          </a:stretch>
        </p:blipFill>
        <p:spPr>
          <a:xfrm>
            <a:off x="445045" y="1271355"/>
            <a:ext cx="4033105" cy="1734975"/>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4D3AD2B-353C-4981-A461-1920AAA9479D}"/>
              </a:ext>
            </a:extLst>
          </p:cNvPr>
          <p:cNvPicPr>
            <a:picLocks noChangeAspect="1"/>
          </p:cNvPicPr>
          <p:nvPr/>
        </p:nvPicPr>
        <p:blipFill>
          <a:blip r:embed="rId5"/>
          <a:stretch>
            <a:fillRect/>
          </a:stretch>
        </p:blipFill>
        <p:spPr>
          <a:xfrm>
            <a:off x="4654068" y="1788358"/>
            <a:ext cx="4367090" cy="700967"/>
          </a:xfrm>
          <a:prstGeom prst="rect">
            <a:avLst/>
          </a:prstGeom>
          <a:effectLst>
            <a:outerShdw blurRad="50800" dist="38100" dir="2700000" algn="tl" rotWithShape="0">
              <a:prstClr val="black">
                <a:alpha val="40000"/>
              </a:prstClr>
            </a:outerShdw>
          </a:effectLst>
        </p:spPr>
      </p:pic>
      <p:grpSp>
        <p:nvGrpSpPr>
          <p:cNvPr id="5" name="Group 4">
            <a:extLst>
              <a:ext uri="{FF2B5EF4-FFF2-40B4-BE49-F238E27FC236}">
                <a16:creationId xmlns:a16="http://schemas.microsoft.com/office/drawing/2014/main" id="{32506F66-DA2B-4F27-8604-E2CE54DA20FA}"/>
              </a:ext>
            </a:extLst>
          </p:cNvPr>
          <p:cNvGrpSpPr/>
          <p:nvPr/>
        </p:nvGrpSpPr>
        <p:grpSpPr>
          <a:xfrm>
            <a:off x="3001041" y="1994499"/>
            <a:ext cx="4414946" cy="2749439"/>
            <a:chOff x="3001041" y="1994499"/>
            <a:chExt cx="4414946" cy="2749439"/>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01041" y="2266422"/>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that, which</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The first sentence is about two people and the second sentence is about three people.</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Spelling, Punctuation and Grammar: Paper 2</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8</a:t>
            </a:fld>
            <a:endParaRPr lang="en"/>
          </a:p>
        </p:txBody>
      </p:sp>
      <p:pic>
        <p:nvPicPr>
          <p:cNvPr id="6" name="Picture 5">
            <a:extLst>
              <a:ext uri="{FF2B5EF4-FFF2-40B4-BE49-F238E27FC236}">
                <a16:creationId xmlns:a16="http://schemas.microsoft.com/office/drawing/2014/main" id="{D168B65D-7DE5-4926-8659-BA7674B819A6}"/>
              </a:ext>
            </a:extLst>
          </p:cNvPr>
          <p:cNvPicPr>
            <a:picLocks noChangeAspect="1"/>
          </p:cNvPicPr>
          <p:nvPr/>
        </p:nvPicPr>
        <p:blipFill>
          <a:blip r:embed="rId3"/>
          <a:stretch>
            <a:fillRect/>
          </a:stretch>
        </p:blipFill>
        <p:spPr>
          <a:xfrm>
            <a:off x="2188178" y="1758463"/>
            <a:ext cx="4579943" cy="20930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F676C546-D209-41CB-AEF5-77B5AF70B2AB}"/>
              </a:ext>
            </a:extLst>
          </p:cNvPr>
          <p:cNvPicPr>
            <a:picLocks noChangeAspect="1"/>
          </p:cNvPicPr>
          <p:nvPr/>
        </p:nvPicPr>
        <p:blipFill>
          <a:blip r:embed="rId3"/>
          <a:stretch>
            <a:fillRect/>
          </a:stretch>
        </p:blipFill>
        <p:spPr>
          <a:xfrm>
            <a:off x="456660" y="1712002"/>
            <a:ext cx="4642594" cy="13067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5038BECB-9DE6-442C-B750-A465EFF4528F}"/>
              </a:ext>
            </a:extLst>
          </p:cNvPr>
          <p:cNvPicPr>
            <a:picLocks noChangeAspect="1"/>
          </p:cNvPicPr>
          <p:nvPr/>
        </p:nvPicPr>
        <p:blipFill>
          <a:blip r:embed="rId4"/>
          <a:stretch>
            <a:fillRect/>
          </a:stretch>
        </p:blipFill>
        <p:spPr>
          <a:xfrm>
            <a:off x="5244215" y="1131277"/>
            <a:ext cx="3705225" cy="133350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F2DBDE4B-85E0-41C4-88FD-D7FD84868A9B}"/>
              </a:ext>
            </a:extLst>
          </p:cNvPr>
          <p:cNvPicPr>
            <a:picLocks noChangeAspect="1"/>
          </p:cNvPicPr>
          <p:nvPr/>
        </p:nvPicPr>
        <p:blipFill>
          <a:blip r:embed="rId5"/>
          <a:stretch>
            <a:fillRect/>
          </a:stretch>
        </p:blipFill>
        <p:spPr>
          <a:xfrm>
            <a:off x="2450915" y="3572739"/>
            <a:ext cx="4242167" cy="12872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Fact Sheet: About Bumblebees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11" name="Picture 10">
            <a:extLst>
              <a:ext uri="{FF2B5EF4-FFF2-40B4-BE49-F238E27FC236}">
                <a16:creationId xmlns:a16="http://schemas.microsoft.com/office/drawing/2014/main" id="{0AEAC541-8DD0-4DF2-B13E-F7FB96914FA3}"/>
              </a:ext>
            </a:extLst>
          </p:cNvPr>
          <p:cNvPicPr>
            <a:picLocks noChangeAspect="1"/>
          </p:cNvPicPr>
          <p:nvPr/>
        </p:nvPicPr>
        <p:blipFill>
          <a:blip r:embed="rId3"/>
          <a:stretch>
            <a:fillRect/>
          </a:stretch>
        </p:blipFill>
        <p:spPr>
          <a:xfrm>
            <a:off x="4478150" y="609896"/>
            <a:ext cx="4470400" cy="1258099"/>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5A82127C-D87D-49C4-9791-6FE55980637C}"/>
              </a:ext>
            </a:extLst>
          </p:cNvPr>
          <p:cNvPicPr>
            <a:picLocks noChangeAspect="1"/>
          </p:cNvPicPr>
          <p:nvPr/>
        </p:nvPicPr>
        <p:blipFill>
          <a:blip r:embed="rId4"/>
          <a:stretch>
            <a:fillRect/>
          </a:stretch>
        </p:blipFill>
        <p:spPr>
          <a:xfrm>
            <a:off x="5018538" y="2804730"/>
            <a:ext cx="3719912" cy="213152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7C3F3118-DCF6-4D91-8E63-3821B653E476}"/>
              </a:ext>
            </a:extLst>
          </p:cNvPr>
          <p:cNvPicPr>
            <a:picLocks noChangeAspect="1"/>
          </p:cNvPicPr>
          <p:nvPr/>
        </p:nvPicPr>
        <p:blipFill>
          <a:blip r:embed="rId5"/>
          <a:stretch>
            <a:fillRect/>
          </a:stretch>
        </p:blipFill>
        <p:spPr>
          <a:xfrm>
            <a:off x="405550" y="1765349"/>
            <a:ext cx="4642594" cy="10931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text 3: Music Box</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11" name="Picture 10">
            <a:extLst>
              <a:ext uri="{FF2B5EF4-FFF2-40B4-BE49-F238E27FC236}">
                <a16:creationId xmlns:a16="http://schemas.microsoft.com/office/drawing/2014/main" id="{6C73481A-B4AB-4202-BB10-6175F11BC708}"/>
              </a:ext>
            </a:extLst>
          </p:cNvPr>
          <p:cNvPicPr>
            <a:picLocks noChangeAspect="1"/>
          </p:cNvPicPr>
          <p:nvPr/>
        </p:nvPicPr>
        <p:blipFill>
          <a:blip r:embed="rId3"/>
          <a:stretch>
            <a:fillRect/>
          </a:stretch>
        </p:blipFill>
        <p:spPr>
          <a:xfrm>
            <a:off x="4826412" y="1199340"/>
            <a:ext cx="4005888" cy="341630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32C3E224-F527-4E09-9EEC-7AA1AF0EC2E3}"/>
              </a:ext>
            </a:extLst>
          </p:cNvPr>
          <p:cNvPicPr>
            <a:picLocks noChangeAspect="1"/>
          </p:cNvPicPr>
          <p:nvPr/>
        </p:nvPicPr>
        <p:blipFill>
          <a:blip r:embed="rId4"/>
          <a:stretch>
            <a:fillRect/>
          </a:stretch>
        </p:blipFill>
        <p:spPr>
          <a:xfrm>
            <a:off x="444627" y="1368084"/>
            <a:ext cx="4005888" cy="307881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2025 Reading SATs paper,</a:t>
            </a:r>
          </a:p>
          <a:p>
            <a:r>
              <a:rPr lang="en-GB" dirty="0">
                <a:solidFill>
                  <a:srgbClr val="283593"/>
                </a:solidFill>
              </a:rPr>
              <a:t>12% of marks could be gained from answering questions involving giving and explaining the meaning of words in context;</a:t>
            </a:r>
          </a:p>
          <a:p>
            <a:r>
              <a:rPr lang="en-GB" dirty="0">
                <a:solidFill>
                  <a:srgbClr val="283593"/>
                </a:solidFill>
              </a:rPr>
              <a:t>42%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36%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13</a:t>
            </a:fld>
            <a:endParaRPr lang="en"/>
          </a:p>
        </p:txBody>
      </p:sp>
    </p:spTree>
    <p:extLst>
      <p:ext uri="{BB962C8B-B14F-4D97-AF65-F5344CB8AC3E}">
        <p14:creationId xmlns:p14="http://schemas.microsoft.com/office/powerpoint/2010/main" val="1243668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13</a:t>
            </a:r>
            <a:r>
              <a:rPr lang="en-GB" baseline="30000" dirty="0"/>
              <a:t>th</a:t>
            </a:r>
            <a:r>
              <a:rPr lang="en-GB" dirty="0"/>
              <a:t> May</a:t>
            </a:r>
          </a:p>
          <a:p>
            <a:endParaRPr lang="en-GB" dirty="0"/>
          </a:p>
          <a:p>
            <a:r>
              <a:rPr lang="en-GB" dirty="0"/>
              <a:t>Paper 2: Reasoning (40 minutes) – Wednesday 13</a:t>
            </a:r>
            <a:r>
              <a:rPr lang="en-GB" baseline="30000" dirty="0"/>
              <a:t>th</a:t>
            </a:r>
            <a:r>
              <a:rPr lang="en-GB" dirty="0"/>
              <a:t> May</a:t>
            </a:r>
          </a:p>
          <a:p>
            <a:endParaRPr lang="en-GB" dirty="0"/>
          </a:p>
          <a:p>
            <a:r>
              <a:rPr lang="en-GB" dirty="0"/>
              <a:t>Paper 3: Reasoning (40 minutes) – Thursday 14</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2975852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a:t>
            </a:r>
            <a:r>
              <a:rPr lang="en-GB" dirty="0"/>
              <a:t>. </a:t>
            </a:r>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6" name="Picture 5">
            <a:extLst>
              <a:ext uri="{FF2B5EF4-FFF2-40B4-BE49-F238E27FC236}">
                <a16:creationId xmlns:a16="http://schemas.microsoft.com/office/drawing/2014/main" id="{BC94F2D9-973C-494A-90AA-48A51B6A6BD4}"/>
              </a:ext>
            </a:extLst>
          </p:cNvPr>
          <p:cNvPicPr>
            <a:picLocks noChangeAspect="1"/>
          </p:cNvPicPr>
          <p:nvPr/>
        </p:nvPicPr>
        <p:blipFill>
          <a:blip r:embed="rId3"/>
          <a:stretch>
            <a:fillRect/>
          </a:stretch>
        </p:blipFill>
        <p:spPr>
          <a:xfrm>
            <a:off x="496460" y="2844800"/>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48913D6F-D566-48E5-8451-0D1877B89276}"/>
              </a:ext>
            </a:extLst>
          </p:cNvPr>
          <p:cNvPicPr>
            <a:picLocks noChangeAspect="1"/>
          </p:cNvPicPr>
          <p:nvPr/>
        </p:nvPicPr>
        <p:blipFill>
          <a:blip r:embed="rId4"/>
          <a:stretch>
            <a:fillRect/>
          </a:stretch>
        </p:blipFill>
        <p:spPr>
          <a:xfrm>
            <a:off x="4572000" y="22912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921C5942-8DCB-463D-8BB0-FB44BFEC63A0}"/>
              </a:ext>
            </a:extLst>
          </p:cNvPr>
          <p:cNvPicPr>
            <a:picLocks noChangeAspect="1"/>
          </p:cNvPicPr>
          <p:nvPr/>
        </p:nvPicPr>
        <p:blipFill>
          <a:blip r:embed="rId3"/>
          <a:stretch>
            <a:fillRect/>
          </a:stretch>
        </p:blipFill>
        <p:spPr>
          <a:xfrm>
            <a:off x="4726202" y="1174079"/>
            <a:ext cx="3746258" cy="159940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414DBA76-3870-44C0-BD44-069C7D1E58E4}"/>
              </a:ext>
            </a:extLst>
          </p:cNvPr>
          <p:cNvPicPr>
            <a:picLocks noChangeAspect="1"/>
          </p:cNvPicPr>
          <p:nvPr/>
        </p:nvPicPr>
        <p:blipFill>
          <a:blip r:embed="rId4"/>
          <a:stretch>
            <a:fillRect/>
          </a:stretch>
        </p:blipFill>
        <p:spPr>
          <a:xfrm>
            <a:off x="523993" y="1174079"/>
            <a:ext cx="3746256" cy="160247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7D3232B-0ACE-4C56-9E33-0263E37ABAF8}"/>
              </a:ext>
            </a:extLst>
          </p:cNvPr>
          <p:cNvPicPr>
            <a:picLocks noChangeAspect="1"/>
          </p:cNvPicPr>
          <p:nvPr/>
        </p:nvPicPr>
        <p:blipFill>
          <a:blip r:embed="rId5"/>
          <a:stretch>
            <a:fillRect/>
          </a:stretch>
        </p:blipFill>
        <p:spPr>
          <a:xfrm>
            <a:off x="523993" y="3029584"/>
            <a:ext cx="3746256"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8D638EAE-3BC6-46F0-8597-B631DD4D9848}"/>
              </a:ext>
            </a:extLst>
          </p:cNvPr>
          <p:cNvPicPr>
            <a:picLocks noChangeAspect="1"/>
          </p:cNvPicPr>
          <p:nvPr/>
        </p:nvPicPr>
        <p:blipFill>
          <a:blip r:embed="rId6"/>
          <a:stretch>
            <a:fillRect/>
          </a:stretch>
        </p:blipFill>
        <p:spPr>
          <a:xfrm>
            <a:off x="4726202" y="3029584"/>
            <a:ext cx="3746256" cy="1599404"/>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5.87</a:t>
              </a:r>
            </a:p>
            <a:p>
              <a:pPr marL="0" indent="0">
                <a:lnSpc>
                  <a:spcPct val="100000"/>
                </a:lnSpc>
                <a:buFont typeface="Nunito"/>
                <a:buNone/>
              </a:pPr>
              <a:r>
                <a:rPr lang="en-GB" sz="1200" u="sng" dirty="0"/>
                <a:t>+ 3.123</a:t>
              </a:r>
            </a:p>
            <a:p>
              <a:pPr marL="0" indent="0">
                <a:lnSpc>
                  <a:spcPct val="100000"/>
                </a:lnSpc>
                <a:buFont typeface="Nunito"/>
                <a:buNone/>
              </a:pPr>
              <a:r>
                <a:rPr lang="en-GB" sz="1200" u="sng" dirty="0"/>
                <a:t>   8.993</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8.993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87</a:t>
              </a:r>
            </a:p>
            <a:p>
              <a:pPr marL="0" indent="0">
                <a:lnSpc>
                  <a:spcPct val="100000"/>
                </a:lnSpc>
                <a:buFont typeface="Nunito"/>
                <a:buNone/>
              </a:pPr>
              <a:r>
                <a:rPr lang="en-GB" sz="1200" u="sng" dirty="0"/>
                <a:t>- 65</a:t>
              </a:r>
            </a:p>
            <a:p>
              <a:pPr marL="0" indent="0">
                <a:lnSpc>
                  <a:spcPct val="100000"/>
                </a:lnSpc>
                <a:buFont typeface="Nunito"/>
                <a:buNone/>
              </a:pPr>
              <a:r>
                <a:rPr lang="en-GB" sz="1200" u="sng" dirty="0"/>
                <a:t>  22</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22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1034623" y="353223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60 ÷ (30 - 24)</a:t>
              </a:r>
            </a:p>
            <a:p>
              <a:pPr marL="0" indent="0">
                <a:lnSpc>
                  <a:spcPct val="100000"/>
                </a:lnSpc>
                <a:buFont typeface="Nunito"/>
                <a:buNone/>
              </a:pPr>
              <a:r>
                <a:rPr lang="en-GB" sz="1200" dirty="0"/>
                <a:t>60 ÷      6       = 10</a:t>
              </a:r>
            </a:p>
            <a:p>
              <a:pPr marL="0" indent="0">
                <a:lnSpc>
                  <a:spcPct val="100000"/>
                </a:lnSpc>
                <a:buFont typeface="Nunito"/>
                <a:buNone/>
              </a:pP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10</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5219762" y="3533444"/>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3,000 = 300</a:t>
              </a:r>
            </a:p>
            <a:p>
              <a:pPr marL="0" indent="0">
                <a:lnSpc>
                  <a:spcPct val="100000"/>
                </a:lnSpc>
                <a:buFont typeface="Nunito"/>
                <a:buNone/>
              </a:pPr>
              <a:r>
                <a:rPr lang="en-GB" sz="1200" dirty="0"/>
                <a:t>20% of 3,000 = 600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600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14" name="Picture 13">
            <a:extLst>
              <a:ext uri="{FF2B5EF4-FFF2-40B4-BE49-F238E27FC236}">
                <a16:creationId xmlns:a16="http://schemas.microsoft.com/office/drawing/2014/main" id="{C78BFB2E-1F74-496E-9C0C-7559489D49C2}"/>
              </a:ext>
            </a:extLst>
          </p:cNvPr>
          <p:cNvPicPr>
            <a:picLocks noChangeAspect="1"/>
          </p:cNvPicPr>
          <p:nvPr/>
        </p:nvPicPr>
        <p:blipFill>
          <a:blip r:embed="rId3"/>
          <a:stretch>
            <a:fillRect/>
          </a:stretch>
        </p:blipFill>
        <p:spPr>
          <a:xfrm>
            <a:off x="523994" y="2924268"/>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E3B96BB-C0CE-45C4-8855-CD3821869675}"/>
              </a:ext>
            </a:extLst>
          </p:cNvPr>
          <p:cNvPicPr>
            <a:picLocks noChangeAspect="1"/>
          </p:cNvPicPr>
          <p:nvPr/>
        </p:nvPicPr>
        <p:blipFill>
          <a:blip r:embed="rId4"/>
          <a:stretch>
            <a:fillRect/>
          </a:stretch>
        </p:blipFill>
        <p:spPr>
          <a:xfrm>
            <a:off x="523994" y="1174079"/>
            <a:ext cx="3746255" cy="1599404"/>
          </a:xfrm>
          <a:prstGeom prst="rect">
            <a:avLst/>
          </a:prstGeom>
          <a:effectLst>
            <a:outerShdw blurRad="50800" dist="38100" dir="2700000" algn="tl" rotWithShape="0">
              <a:prstClr val="black">
                <a:alpha val="40000"/>
              </a:prstClr>
            </a:outerShdw>
          </a:effectLst>
        </p:spPr>
      </p:pic>
      <p:pic>
        <p:nvPicPr>
          <p:cNvPr id="19" name="Picture 18">
            <a:extLst>
              <a:ext uri="{FF2B5EF4-FFF2-40B4-BE49-F238E27FC236}">
                <a16:creationId xmlns:a16="http://schemas.microsoft.com/office/drawing/2014/main" id="{3C3815EC-AD71-42F7-8D58-4AF3D313D3BC}"/>
              </a:ext>
            </a:extLst>
          </p:cNvPr>
          <p:cNvPicPr>
            <a:picLocks noChangeAspect="1"/>
          </p:cNvPicPr>
          <p:nvPr/>
        </p:nvPicPr>
        <p:blipFill>
          <a:blip r:embed="rId5"/>
          <a:stretch>
            <a:fillRect/>
          </a:stretch>
        </p:blipFill>
        <p:spPr>
          <a:xfrm>
            <a:off x="4733370" y="1487258"/>
            <a:ext cx="3949522" cy="3175960"/>
          </a:xfrm>
          <a:prstGeom prst="rect">
            <a:avLst/>
          </a:prstGeom>
          <a:effectLst>
            <a:outerShdw blurRad="50800" dist="38100" dir="2700000" algn="tl" rotWithShape="0">
              <a:prstClr val="black">
                <a:alpha val="40000"/>
              </a:prstClr>
            </a:outerShdw>
          </a:effectLst>
        </p:spPr>
      </p:pic>
      <p:grpSp>
        <p:nvGrpSpPr>
          <p:cNvPr id="23" name="Group 22">
            <a:extLst>
              <a:ext uri="{FF2B5EF4-FFF2-40B4-BE49-F238E27FC236}">
                <a16:creationId xmlns:a16="http://schemas.microsoft.com/office/drawing/2014/main" id="{20458397-9F5E-4026-A95C-FC37D240F360}"/>
              </a:ext>
            </a:extLst>
          </p:cNvPr>
          <p:cNvGrpSpPr/>
          <p:nvPr/>
        </p:nvGrpSpPr>
        <p:grpSpPr>
          <a:xfrm>
            <a:off x="1042649" y="1683505"/>
            <a:ext cx="2278889" cy="991591"/>
            <a:chOff x="1042649" y="1683505"/>
            <a:chExt cx="2278889" cy="991591"/>
          </a:xfrm>
        </p:grpSpPr>
        <mc:AlternateContent xmlns:mc="http://schemas.openxmlformats.org/markup-compatibility/2006" xmlns:a14="http://schemas.microsoft.com/office/drawing/2010/main">
          <mc:Choice Requires="a14">
            <p:sp>
              <p:nvSpPr>
                <p:cNvPr id="21" name="Text Placeholder 2">
                  <a:extLst>
                    <a:ext uri="{FF2B5EF4-FFF2-40B4-BE49-F238E27FC236}">
                      <a16:creationId xmlns:a16="http://schemas.microsoft.com/office/drawing/2014/main" id="{1D9C75AF-7016-4CB1-B526-29B57A08ABFF}"/>
                    </a:ext>
                  </a:extLst>
                </p:cNvPr>
                <p:cNvSpPr txBox="1">
                  <a:spLocks/>
                </p:cNvSpPr>
                <p:nvPr/>
              </p:nvSpPr>
              <p:spPr>
                <a:xfrm>
                  <a:off x="1042649" y="1683505"/>
                  <a:ext cx="887751"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10</m:t>
                          </m:r>
                        </m:num>
                        <m:den>
                          <m:r>
                            <m:rPr>
                              <m:nor/>
                            </m:rPr>
                            <a:rPr lang="en-US" sz="1200" b="0" i="0" dirty="0" smtClean="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4</m:t>
                          </m:r>
                        </m:num>
                        <m:den>
                          <m:r>
                            <m:rPr>
                              <m:nor/>
                            </m:rPr>
                            <a:rPr lang="en-US" sz="1200" dirty="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6</m:t>
                          </m:r>
                        </m:num>
                        <m:den>
                          <m:r>
                            <m:rPr>
                              <m:nor/>
                            </m:rPr>
                            <a:rPr lang="en-US" sz="1200" dirty="0"/>
                            <m:t>7</m:t>
                          </m:r>
                        </m:den>
                      </m:f>
                    </m:oMath>
                  </a14:m>
                  <a:endParaRPr lang="en-GB" sz="1200" dirty="0"/>
                </a:p>
                <a:p>
                  <a:pPr marL="0" indent="0">
                    <a:lnSpc>
                      <a:spcPct val="100000"/>
                    </a:lnSpc>
                    <a:buFont typeface="Nunito"/>
                    <a:buNone/>
                  </a:pPr>
                  <a:endParaRPr lang="en-GB" sz="1200" u="sng" dirty="0"/>
                </a:p>
              </p:txBody>
            </p:sp>
          </mc:Choice>
          <mc:Fallback xmlns="">
            <p:sp>
              <p:nvSpPr>
                <p:cNvPr id="21" name="Text Placeholder 2">
                  <a:extLst>
                    <a:ext uri="{FF2B5EF4-FFF2-40B4-BE49-F238E27FC236}">
                      <a16:creationId xmlns:a16="http://schemas.microsoft.com/office/drawing/2014/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6"/>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5736ED00-A8B2-40DF-BFE0-88A9083313D4}"/>
                    </a:ext>
                  </a:extLst>
                </p:cNvPr>
                <p:cNvSpPr txBox="1"/>
                <p:nvPr/>
              </p:nvSpPr>
              <p:spPr>
                <a:xfrm>
                  <a:off x="3036488" y="2279667"/>
                  <a:ext cx="285050" cy="395429"/>
                </a:xfrm>
                <a:prstGeom prst="rect">
                  <a:avLst/>
                </a:prstGeom>
                <a:noFill/>
              </p:spPr>
              <p:txBody>
                <a:bodyPr wrap="square">
                  <a:spAutoFit/>
                </a:body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6</m:t>
                          </m:r>
                        </m:num>
                        <m:den>
                          <m:r>
                            <m:rPr>
                              <m:nor/>
                            </m:rPr>
                            <a:rPr lang="en-US" sz="1200" dirty="0"/>
                            <m:t>7</m:t>
                          </m:r>
                        </m:den>
                      </m:f>
                    </m:oMath>
                  </a14:m>
                  <a:r>
                    <a:rPr lang="en-GB" sz="1200" dirty="0"/>
                    <a:t> </a:t>
                  </a:r>
                </a:p>
              </p:txBody>
            </p:sp>
          </mc:Choice>
          <mc:Fallback xmlns="">
            <p:sp>
              <p:nvSpPr>
                <p:cNvPr id="22" name="TextBox 21">
                  <a:extLst>
                    <a:ext uri="{FF2B5EF4-FFF2-40B4-BE49-F238E27FC236}">
                      <a16:creationId xmlns:a16="http://schemas.microsoft.com/office/drawing/2014/main" id="{5736ED00-A8B2-40DF-BFE0-88A9083313D4}"/>
                    </a:ext>
                  </a:extLst>
                </p:cNvPr>
                <p:cNvSpPr txBox="1">
                  <a:spLocks noRot="1" noChangeAspect="1" noMove="1" noResize="1" noEditPoints="1" noAdjustHandles="1" noChangeArrowheads="1" noChangeShapeType="1" noTextEdit="1"/>
                </p:cNvSpPr>
                <p:nvPr/>
              </p:nvSpPr>
              <p:spPr>
                <a:xfrm>
                  <a:off x="3036488" y="2279667"/>
                  <a:ext cx="285050" cy="395429"/>
                </a:xfrm>
                <a:prstGeom prst="rect">
                  <a:avLst/>
                </a:prstGeom>
                <a:blipFill>
                  <a:blip r:embed="rId7"/>
                  <a:stretch>
                    <a:fillRect b="-3077"/>
                  </a:stretch>
                </a:blipFill>
              </p:spPr>
              <p:txBody>
                <a:bodyPr/>
                <a:lstStyle/>
                <a:p>
                  <a:r>
                    <a:rPr lang="en-GB">
                      <a:noFill/>
                    </a:rPr>
                    <a:t> </a:t>
                  </a:r>
                </a:p>
              </p:txBody>
            </p:sp>
          </mc:Fallback>
        </mc:AlternateContent>
      </p:grpSp>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18</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10" name="Picture 9">
            <a:extLst>
              <a:ext uri="{FF2B5EF4-FFF2-40B4-BE49-F238E27FC236}">
                <a16:creationId xmlns:a16="http://schemas.microsoft.com/office/drawing/2014/main" id="{AB8299F6-38B7-4E7A-A209-55C5F1F5E0E3}"/>
              </a:ext>
            </a:extLst>
          </p:cNvPr>
          <p:cNvPicPr>
            <a:picLocks noChangeAspect="1"/>
          </p:cNvPicPr>
          <p:nvPr/>
        </p:nvPicPr>
        <p:blipFill>
          <a:blip r:embed="rId3"/>
          <a:stretch>
            <a:fillRect/>
          </a:stretch>
        </p:blipFill>
        <p:spPr>
          <a:xfrm>
            <a:off x="460457" y="1100254"/>
            <a:ext cx="3658252" cy="3054667"/>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5F303EEC-77A0-4956-B480-97A546CDC174}"/>
              </a:ext>
            </a:extLst>
          </p:cNvPr>
          <p:cNvPicPr>
            <a:picLocks noChangeAspect="1"/>
          </p:cNvPicPr>
          <p:nvPr/>
        </p:nvPicPr>
        <p:blipFill>
          <a:blip r:embed="rId4"/>
          <a:stretch>
            <a:fillRect/>
          </a:stretch>
        </p:blipFill>
        <p:spPr>
          <a:xfrm>
            <a:off x="4812983" y="1100254"/>
            <a:ext cx="3933825" cy="1803473"/>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980286" y="3783585"/>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2.5 or 2 ½ </a:t>
            </a:r>
            <a:endParaRPr lang="en-GB" sz="1200" u="sng" dirty="0"/>
          </a:p>
        </p:txBody>
      </p:sp>
      <p:grpSp>
        <p:nvGrpSpPr>
          <p:cNvPr id="5" name="Group 4">
            <a:extLst>
              <a:ext uri="{FF2B5EF4-FFF2-40B4-BE49-F238E27FC236}">
                <a16:creationId xmlns:a16="http://schemas.microsoft.com/office/drawing/2014/main" id="{E6546AEB-3252-4E7F-A5DA-4D8E7419EC07}"/>
              </a:ext>
            </a:extLst>
          </p:cNvPr>
          <p:cNvGrpSpPr/>
          <p:nvPr/>
        </p:nvGrpSpPr>
        <p:grpSpPr>
          <a:xfrm>
            <a:off x="5486400" y="2519039"/>
            <a:ext cx="2680677" cy="290921"/>
            <a:chOff x="5486400" y="2519039"/>
            <a:chExt cx="2680677" cy="290921"/>
          </a:xfrm>
        </p:grpSpPr>
        <p:sp>
          <p:nvSpPr>
            <p:cNvPr id="8" name="Text Placeholder 2">
              <a:extLst>
                <a:ext uri="{FF2B5EF4-FFF2-40B4-BE49-F238E27FC236}">
                  <a16:creationId xmlns:a16="http://schemas.microsoft.com/office/drawing/2014/main" id="{62A75856-EC61-4465-B2CD-7846D466C423}"/>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11</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109</a:t>
              </a:r>
            </a:p>
          </p:txBody>
        </p:sp>
      </p:gr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6" name="Picture 5">
            <a:extLst>
              <a:ext uri="{FF2B5EF4-FFF2-40B4-BE49-F238E27FC236}">
                <a16:creationId xmlns:a16="http://schemas.microsoft.com/office/drawing/2014/main" id="{E88D74D5-91D9-4DD0-A84F-A74866F10CC9}"/>
              </a:ext>
            </a:extLst>
          </p:cNvPr>
          <p:cNvPicPr>
            <a:picLocks noChangeAspect="1"/>
          </p:cNvPicPr>
          <p:nvPr/>
        </p:nvPicPr>
        <p:blipFill>
          <a:blip r:embed="rId3"/>
          <a:stretch>
            <a:fillRect/>
          </a:stretch>
        </p:blipFill>
        <p:spPr>
          <a:xfrm>
            <a:off x="460457" y="1100254"/>
            <a:ext cx="3912670" cy="2413001"/>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706E374B-1552-415D-ABFC-29FDC1F5A404}"/>
              </a:ext>
            </a:extLst>
          </p:cNvPr>
          <p:cNvPicPr>
            <a:picLocks noChangeAspect="1"/>
          </p:cNvPicPr>
          <p:nvPr/>
        </p:nvPicPr>
        <p:blipFill>
          <a:blip r:embed="rId4"/>
          <a:stretch>
            <a:fillRect/>
          </a:stretch>
        </p:blipFill>
        <p:spPr>
          <a:xfrm>
            <a:off x="4519970" y="1100254"/>
            <a:ext cx="4466413" cy="21900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7" name="Picture 6">
            <a:extLst>
              <a:ext uri="{FF2B5EF4-FFF2-40B4-BE49-F238E27FC236}">
                <a16:creationId xmlns:a16="http://schemas.microsoft.com/office/drawing/2014/main" id="{3AC4C2BA-516B-4242-B8DA-55CB5999D29D}"/>
              </a:ext>
            </a:extLst>
          </p:cNvPr>
          <p:cNvPicPr>
            <a:picLocks noChangeAspect="1"/>
          </p:cNvPicPr>
          <p:nvPr/>
        </p:nvPicPr>
        <p:blipFill>
          <a:blip r:embed="rId3"/>
          <a:stretch>
            <a:fillRect/>
          </a:stretch>
        </p:blipFill>
        <p:spPr>
          <a:xfrm>
            <a:off x="461025" y="1100254"/>
            <a:ext cx="3686070" cy="1869592"/>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3802194-5ECE-439B-A311-94622C79DF56}"/>
              </a:ext>
            </a:extLst>
          </p:cNvPr>
          <p:cNvPicPr>
            <a:picLocks noChangeAspect="1"/>
          </p:cNvPicPr>
          <p:nvPr/>
        </p:nvPicPr>
        <p:blipFill>
          <a:blip r:embed="rId4"/>
          <a:stretch>
            <a:fillRect/>
          </a:stretch>
        </p:blipFill>
        <p:spPr>
          <a:xfrm>
            <a:off x="4820798" y="1128278"/>
            <a:ext cx="3974383" cy="2787230"/>
          </a:xfrm>
          <a:prstGeom prst="rect">
            <a:avLst/>
          </a:prstGeom>
          <a:effectLst>
            <a:outerShdw blurRad="50800" dist="38100" dir="2700000" algn="tl" rotWithShape="0">
              <a:prstClr val="black">
                <a:alpha val="40000"/>
              </a:prstClr>
            </a:outerShdw>
          </a:effectLst>
        </p:spPr>
      </p:pic>
      <p:sp>
        <p:nvSpPr>
          <p:cNvPr id="9" name="Text Placeholder 2">
            <a:extLst>
              <a:ext uri="{FF2B5EF4-FFF2-40B4-BE49-F238E27FC236}">
                <a16:creationId xmlns:a16="http://schemas.microsoft.com/office/drawing/2014/main" id="{B3544E2E-00E4-42B1-B21A-354E285A2A38}"/>
              </a:ext>
            </a:extLst>
          </p:cNvPr>
          <p:cNvSpPr txBox="1">
            <a:spLocks/>
          </p:cNvSpPr>
          <p:nvPr/>
        </p:nvSpPr>
        <p:spPr>
          <a:xfrm>
            <a:off x="2907323" y="2603010"/>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2,250</a:t>
            </a:r>
            <a:endParaRPr lang="en-GB" sz="1200" u="sng" dirty="0"/>
          </a:p>
        </p:txBody>
      </p:sp>
      <p:sp>
        <p:nvSpPr>
          <p:cNvPr id="10" name="Text Placeholder 2">
            <a:extLst>
              <a:ext uri="{FF2B5EF4-FFF2-40B4-BE49-F238E27FC236}">
                <a16:creationId xmlns:a16="http://schemas.microsoft.com/office/drawing/2014/main" id="{C191EBD0-AAFC-470F-B204-38B5560C94DF}"/>
              </a:ext>
            </a:extLst>
          </p:cNvPr>
          <p:cNvSpPr txBox="1">
            <a:spLocks/>
          </p:cNvSpPr>
          <p:nvPr/>
        </p:nvSpPr>
        <p:spPr>
          <a:xfrm>
            <a:off x="7432431" y="3540856"/>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400</a:t>
            </a:r>
            <a:endParaRPr lang="en-GB" sz="1200" u="sng" dirty="0"/>
          </a:p>
        </p:txBody>
      </p:sp>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356397-1D7F-4630-BDC2-E0145DA2B4C1}"/>
              </a:ext>
            </a:extLst>
          </p:cNvPr>
          <p:cNvPicPr>
            <a:picLocks noChangeAspect="1"/>
          </p:cNvPicPr>
          <p:nvPr/>
        </p:nvPicPr>
        <p:blipFill>
          <a:blip r:embed="rId3"/>
          <a:stretch>
            <a:fillRect/>
          </a:stretch>
        </p:blipFill>
        <p:spPr>
          <a:xfrm>
            <a:off x="461025" y="1100254"/>
            <a:ext cx="3686070" cy="358014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10" name="Picture 9">
            <a:extLst>
              <a:ext uri="{FF2B5EF4-FFF2-40B4-BE49-F238E27FC236}">
                <a16:creationId xmlns:a16="http://schemas.microsoft.com/office/drawing/2014/main" id="{450ECF54-0D97-4AEC-8BC3-B9BA2E783047}"/>
              </a:ext>
            </a:extLst>
          </p:cNvPr>
          <p:cNvPicPr>
            <a:picLocks noChangeAspect="1"/>
          </p:cNvPicPr>
          <p:nvPr/>
        </p:nvPicPr>
        <p:blipFill>
          <a:blip r:embed="rId4"/>
          <a:stretch>
            <a:fillRect/>
          </a:stretch>
        </p:blipFill>
        <p:spPr>
          <a:xfrm>
            <a:off x="4786388" y="1100254"/>
            <a:ext cx="3686070" cy="316239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23</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354907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754</TotalTime>
  <Words>2372</Words>
  <Application>Microsoft Office PowerPoint</Application>
  <PresentationFormat>On-screen Show (16:9)</PresentationFormat>
  <Paragraphs>249</Paragraphs>
  <Slides>26</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Nunito Sans SemiBold</vt:lpstr>
      <vt:lpstr>Cambria Math</vt:lpstr>
      <vt:lpstr>Arial</vt:lpstr>
      <vt:lpstr>Nunito</vt:lpstr>
      <vt:lpstr>TSL</vt:lpstr>
      <vt:lpstr>  Year 6 SATs 2026 Presentation for Parents, Carers &amp; Guardians</vt:lpstr>
      <vt:lpstr>What are the SATs? </vt:lpstr>
      <vt:lpstr>When and how the SATs are completed</vt:lpstr>
      <vt:lpstr>The results</vt:lpstr>
      <vt:lpstr>Spelling, Punctuation and Grammar: Monday 11th May</vt:lpstr>
      <vt:lpstr>Spelling, Punctuation and Grammar: Paper 1</vt:lpstr>
      <vt:lpstr>Spelling, Punctuation and Grammar: Paper 1</vt:lpstr>
      <vt:lpstr>Spelling, Punctuation and Grammar: Paper 2</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Things to remember about SATs</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Dan Heavey</dc:creator>
  <cp:lastModifiedBy>Daniel Heavey</cp:lastModifiedBy>
  <cp:revision>19</cp:revision>
  <dcterms:modified xsi:type="dcterms:W3CDTF">2026-03-25T10:56:20Z</dcterms:modified>
</cp:coreProperties>
</file>