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9144000" cy="6858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4042">
          <p15:clr>
            <a:srgbClr val="A4A3A4"/>
          </p15:clr>
        </p15:guide>
        <p15:guide id="2" pos="81">
          <p15:clr>
            <a:srgbClr val="A4A3A4"/>
          </p15:clr>
        </p15:guide>
        <p15:guide id="3" pos="6159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9" roundtripDataSignature="AMtx7mg7gnqKeAnKSebphGDQIpNDR0S7Y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11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84A7C4D-2499-42FC-B1E2-15C30D3A1C69}">
  <a:tblStyle styleId="{A84A7C4D-2499-42FC-B1E2-15C30D3A1C69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57" autoAdjust="0"/>
  </p:normalViewPr>
  <p:slideViewPr>
    <p:cSldViewPr snapToGrid="0">
      <p:cViewPr varScale="1">
        <p:scale>
          <a:sx n="99" d="100"/>
          <a:sy n="99" d="100"/>
        </p:scale>
        <p:origin x="1626" y="54"/>
      </p:cViewPr>
      <p:guideLst>
        <p:guide orient="horz" pos="4042"/>
        <p:guide pos="81"/>
        <p:guide pos="615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962400" cy="344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179484" y="0"/>
            <a:ext cx="3962400" cy="3440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900363" y="857250"/>
            <a:ext cx="334327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6513910"/>
            <a:ext cx="3962400" cy="344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00363" y="857250"/>
            <a:ext cx="3343275" cy="23145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1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2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8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title"/>
          </p:nvPr>
        </p:nvSpPr>
        <p:spPr>
          <a:xfrm rot="5400000">
            <a:off x="5251054" y="2203054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4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9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"/>
          <p:cNvSpPr txBox="1"/>
          <p:nvPr/>
        </p:nvSpPr>
        <p:spPr>
          <a:xfrm>
            <a:off x="6006681" y="1088863"/>
            <a:ext cx="3775604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Energy Sources</a:t>
            </a:r>
          </a:p>
        </p:txBody>
      </p:sp>
      <p:sp>
        <p:nvSpPr>
          <p:cNvPr id="89" name="Google Shape;89;p1"/>
          <p:cNvSpPr/>
          <p:nvPr/>
        </p:nvSpPr>
        <p:spPr>
          <a:xfrm>
            <a:off x="128268" y="1075818"/>
            <a:ext cx="2639201" cy="215295"/>
          </a:xfrm>
          <a:prstGeom prst="roundRect">
            <a:avLst>
              <a:gd name="adj" fmla="val 16667"/>
            </a:avLst>
          </a:prstGeom>
          <a:solidFill>
            <a:srgbClr val="14103A"/>
          </a:solidFill>
          <a:ln w="12700" cap="flat" cmpd="sng">
            <a:solidFill>
              <a:srgbClr val="1410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u="none" strike="noStrike" cap="none" dirty="0">
                <a:solidFill>
                  <a:schemeClr val="bg1"/>
                </a:solidFill>
                <a:latin typeface="Arial Rounded"/>
                <a:ea typeface="Arial Rounded"/>
                <a:cs typeface="Arial Rounded"/>
                <a:sym typeface="Arial Rounded"/>
              </a:rPr>
              <a:t>Lesson Sequence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5945075" y="1080488"/>
            <a:ext cx="3837210" cy="1740159"/>
          </a:xfrm>
          <a:prstGeom prst="roundRect">
            <a:avLst>
              <a:gd name="adj" fmla="val 4165"/>
            </a:avLst>
          </a:prstGeom>
          <a:noFill/>
          <a:ln w="19050" cap="flat" cmpd="sng">
            <a:solidFill>
              <a:srgbClr val="1410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 b="0" i="0" u="none" strike="noStrike" cap="none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6760820" y="6650038"/>
            <a:ext cx="2957855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Developing Experts Copyright 2025 All Rights Reserved</a:t>
            </a:r>
            <a:endParaRPr dirty="0">
              <a:solidFill>
                <a:srgbClr val="13113A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94" name="Google Shape;94;p1" descr="A blue square with white letters&#10;&#10;Description automatically generated"/>
          <p:cNvPicPr preferRelativeResize="0"/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988" y="68126"/>
            <a:ext cx="812800" cy="81915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"/>
          <p:cNvSpPr txBox="1"/>
          <p:nvPr/>
        </p:nvSpPr>
        <p:spPr>
          <a:xfrm>
            <a:off x="966788" y="135735"/>
            <a:ext cx="7136688" cy="892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i="0" u="none" strike="noStrike" cap="none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Knowledge Organiser </a:t>
            </a:r>
            <a:endParaRPr dirty="0">
              <a:solidFill>
                <a:srgbClr val="13113A"/>
              </a:solidFill>
              <a:latin typeface="Arial Rounded MT Bold" panose="020F0704030504030204" pitchFamily="34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0" u="none" strike="noStrike" cap="none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Year 6 – Looking after our </a:t>
            </a:r>
            <a:br>
              <a:rPr lang="en-GB" sz="1800" i="0" u="none" strike="noStrike" cap="none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</a:br>
            <a:r>
              <a:rPr lang="en-GB" sz="1800" i="0" u="none" strike="noStrike" cap="none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environment</a:t>
            </a:r>
            <a:endParaRPr sz="1800" i="0" u="none" strike="noStrike" cap="none" dirty="0">
              <a:solidFill>
                <a:srgbClr val="13113A"/>
              </a:solidFill>
              <a:latin typeface="Arial Rounded MT Bold" panose="020F0704030504030204" pitchFamily="34" charset="0"/>
              <a:ea typeface="Arial Rounded"/>
              <a:cs typeface="Arial Rounded"/>
              <a:sym typeface="Arial Rounded"/>
            </a:endParaRPr>
          </a:p>
        </p:txBody>
      </p:sp>
      <p:cxnSp>
        <p:nvCxnSpPr>
          <p:cNvPr id="96" name="Google Shape;96;p1"/>
          <p:cNvCxnSpPr/>
          <p:nvPr/>
        </p:nvCxnSpPr>
        <p:spPr>
          <a:xfrm>
            <a:off x="113464" y="970871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7" name="Google Shape;97;p1"/>
          <p:cNvSpPr txBox="1"/>
          <p:nvPr/>
        </p:nvSpPr>
        <p:spPr>
          <a:xfrm>
            <a:off x="786528" y="2307227"/>
            <a:ext cx="20299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i="0" u="none" strike="noStrike" cap="none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2. Explore ways to reduce how much rubbish is sent to landfill</a:t>
            </a:r>
            <a:endParaRPr sz="1200" dirty="0">
              <a:solidFill>
                <a:srgbClr val="13113A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110797" y="2279141"/>
            <a:ext cx="2661724" cy="725509"/>
          </a:xfrm>
          <a:prstGeom prst="roundRect">
            <a:avLst>
              <a:gd name="adj" fmla="val 3922"/>
            </a:avLst>
          </a:prstGeom>
          <a:noFill/>
          <a:ln w="28575" cap="flat" cmpd="sng">
            <a:solidFill>
              <a:srgbClr val="14103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766148" y="1523228"/>
            <a:ext cx="209823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1. Learn about climate change</a:t>
            </a:r>
            <a:endParaRPr sz="1200" dirty="0">
              <a:solidFill>
                <a:srgbClr val="13113A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0" name="Google Shape;100;p1"/>
          <p:cNvSpPr/>
          <p:nvPr/>
        </p:nvSpPr>
        <p:spPr>
          <a:xfrm>
            <a:off x="108846" y="1468362"/>
            <a:ext cx="2661724" cy="714757"/>
          </a:xfrm>
          <a:prstGeom prst="roundRect">
            <a:avLst>
              <a:gd name="adj" fmla="val 6605"/>
            </a:avLst>
          </a:prstGeom>
          <a:noFill/>
          <a:ln w="28575" cap="flat" cmpd="sng">
            <a:solidFill>
              <a:srgbClr val="14103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792474" y="3173673"/>
            <a:ext cx="1985595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3. Explore ways to reduce energy consumption</a:t>
            </a:r>
            <a:endParaRPr sz="1200" dirty="0">
              <a:solidFill>
                <a:srgbClr val="13113A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2" name="Google Shape;102;p1"/>
          <p:cNvSpPr txBox="1"/>
          <p:nvPr/>
        </p:nvSpPr>
        <p:spPr>
          <a:xfrm>
            <a:off x="786528" y="4012421"/>
            <a:ext cx="1996702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4. Explore how climate change affects our planet</a:t>
            </a:r>
            <a:endParaRPr sz="1200" dirty="0">
              <a:solidFill>
                <a:srgbClr val="13113A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3" name="Google Shape;103;p1"/>
          <p:cNvSpPr/>
          <p:nvPr/>
        </p:nvSpPr>
        <p:spPr>
          <a:xfrm>
            <a:off x="113464" y="3978658"/>
            <a:ext cx="2661724" cy="712705"/>
          </a:xfrm>
          <a:prstGeom prst="roundRect">
            <a:avLst>
              <a:gd name="adj" fmla="val 4325"/>
            </a:avLst>
          </a:prstGeom>
          <a:noFill/>
          <a:ln w="28575" cap="flat" cmpd="sng">
            <a:solidFill>
              <a:srgbClr val="14103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"/>
          <p:cNvSpPr txBox="1"/>
          <p:nvPr/>
        </p:nvSpPr>
        <p:spPr>
          <a:xfrm>
            <a:off x="786528" y="4871840"/>
            <a:ext cx="1883029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5. Explore what is being done to reduce climate change</a:t>
            </a:r>
            <a:endParaRPr sz="1200" dirty="0">
              <a:solidFill>
                <a:srgbClr val="13113A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113464" y="4819253"/>
            <a:ext cx="2661724" cy="743840"/>
          </a:xfrm>
          <a:prstGeom prst="roundRect">
            <a:avLst>
              <a:gd name="adj" fmla="val 4236"/>
            </a:avLst>
          </a:prstGeom>
          <a:noFill/>
          <a:ln w="28575" cap="flat" cmpd="sng">
            <a:solidFill>
              <a:srgbClr val="14103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"/>
          <p:cNvSpPr txBox="1"/>
          <p:nvPr/>
        </p:nvSpPr>
        <p:spPr>
          <a:xfrm>
            <a:off x="803488" y="5737544"/>
            <a:ext cx="1908596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6. </a:t>
            </a: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Explore how data can demonstrate climate change</a:t>
            </a:r>
            <a:endParaRPr sz="1200" dirty="0">
              <a:solidFill>
                <a:srgbClr val="13113A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7" name="Google Shape;107;p1"/>
          <p:cNvSpPr/>
          <p:nvPr/>
        </p:nvSpPr>
        <p:spPr>
          <a:xfrm>
            <a:off x="113464" y="5672822"/>
            <a:ext cx="2661724" cy="812368"/>
          </a:xfrm>
          <a:prstGeom prst="roundRect">
            <a:avLst>
              <a:gd name="adj" fmla="val 4020"/>
            </a:avLst>
          </a:prstGeom>
          <a:noFill/>
          <a:ln w="28575" cap="flat" cmpd="sng">
            <a:solidFill>
              <a:srgbClr val="14103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"/>
          <p:cNvSpPr txBox="1"/>
          <p:nvPr/>
        </p:nvSpPr>
        <p:spPr>
          <a:xfrm>
            <a:off x="5093207" y="395823"/>
            <a:ext cx="3906831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1100" b="1" dirty="0">
                <a:solidFill>
                  <a:srgbClr val="13113A"/>
                </a:solidFill>
                <a:latin typeface="Arial Rounded MT Bold"/>
              </a:rPr>
              <a:t>Careers connected to Looking after our environment:</a:t>
            </a:r>
          </a:p>
          <a:p>
            <a:r>
              <a:rPr lang="en-GB" sz="1100" dirty="0">
                <a:solidFill>
                  <a:srgbClr val="13113A"/>
                </a:solidFill>
                <a:latin typeface="Arial Rounded MT Bold"/>
              </a:rPr>
              <a:t>Environmental engineer, climate scientist, wildlife conservationist, aid worker</a:t>
            </a:r>
          </a:p>
        </p:txBody>
      </p:sp>
      <p:sp>
        <p:nvSpPr>
          <p:cNvPr id="109" name="Google Shape;109;p1"/>
          <p:cNvSpPr txBox="1"/>
          <p:nvPr/>
        </p:nvSpPr>
        <p:spPr>
          <a:xfrm>
            <a:off x="2863294" y="1076905"/>
            <a:ext cx="3055619" cy="4893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u="sng" dirty="0">
                <a:solidFill>
                  <a:srgbClr val="13113A"/>
                </a:solidFill>
                <a:latin typeface="Arial Rounded MT Bold" panose="020F0704030504030204" pitchFamily="34" charset="0"/>
                <a:sym typeface="Arial Rounded"/>
              </a:rPr>
              <a:t>Greenhouse Gases </a:t>
            </a:r>
          </a:p>
          <a:p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Some human activities produce greenhouse gases (carbon dioxide, methane, nitric oxide):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Cutting down trees means more carbon dioxide stays in the air.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Farming animals produces methane gas.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Transport –  fuels such as diesel and petrol produce carbon dioxide.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Energy production: burning non-renewable sources such as coal, oil and gas produces greenhouse gases.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u="sng" dirty="0">
              <a:solidFill>
                <a:srgbClr val="13113A"/>
              </a:solidFill>
              <a:latin typeface="Arial Rounded MT Bold" panose="020F0704030504030204" pitchFamily="34" charset="0"/>
              <a:sym typeface="Arial Rounded"/>
            </a:endParaRPr>
          </a:p>
          <a:p>
            <a:pPr algn="ctr"/>
            <a:r>
              <a:rPr lang="en-GB" sz="1200" b="1" u="sng" dirty="0">
                <a:solidFill>
                  <a:srgbClr val="13113A"/>
                </a:solidFill>
                <a:latin typeface="Arial Rounded MT Bold" panose="020F0704030504030204" pitchFamily="34" charset="0"/>
                <a:sym typeface="Arial Rounded"/>
              </a:rPr>
              <a:t>Climate Change</a:t>
            </a:r>
          </a:p>
          <a:p>
            <a:pPr algn="ctr"/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Greenhouse gases trap the heat from</a:t>
            </a:r>
          </a:p>
          <a:p>
            <a:pPr algn="ctr"/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the sun and stop it leaving the Earth, causing the planet to become warmer.</a:t>
            </a:r>
          </a:p>
          <a:p>
            <a:pPr algn="ctr"/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A warmer planet means the ice caps are melting, are there is more flooding, heatwaves and droughts.</a:t>
            </a:r>
          </a:p>
          <a:p>
            <a:pPr algn="ctr"/>
            <a:endParaRPr lang="en-GB" sz="1200" dirty="0">
              <a:solidFill>
                <a:schemeClr val="tx1">
                  <a:lumMod val="50000"/>
                  <a:lumOff val="50000"/>
                </a:schemeClr>
              </a:solidFill>
              <a:latin typeface="Arial Rounded MT Bold" panose="020F070403050403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b="1" u="sng" dirty="0">
              <a:solidFill>
                <a:srgbClr val="13113A"/>
              </a:solidFill>
              <a:latin typeface="Arial Rounded MT Bold" panose="020F0704030504030204" pitchFamily="34" charset="0"/>
              <a:sym typeface="Arial Rounde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1200" b="1" u="sng" dirty="0">
                <a:solidFill>
                  <a:srgbClr val="13113A"/>
                </a:solidFill>
                <a:latin typeface="Arial Rounded MT Bold" panose="020F0704030504030204" pitchFamily="34" charset="0"/>
                <a:sym typeface="Arial Rounded"/>
              </a:rPr>
            </a:br>
            <a:r>
              <a:rPr lang="en-GB" sz="1200" b="1" dirty="0">
                <a:solidFill>
                  <a:srgbClr val="13113A"/>
                </a:solidFill>
                <a:latin typeface="Arial Rounded MT Bold" panose="020F0704030504030204" pitchFamily="34" charset="0"/>
                <a:sym typeface="Arial Rounded"/>
              </a:rPr>
              <a:t>  </a:t>
            </a:r>
            <a:endParaRPr dirty="0">
              <a:solidFill>
                <a:srgbClr val="13113A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0" name="Google Shape;110;p1"/>
          <p:cNvSpPr/>
          <p:nvPr/>
        </p:nvSpPr>
        <p:spPr>
          <a:xfrm>
            <a:off x="2899454" y="1076905"/>
            <a:ext cx="2960045" cy="5430719"/>
          </a:xfrm>
          <a:prstGeom prst="roundRect">
            <a:avLst>
              <a:gd name="adj" fmla="val 2023"/>
            </a:avLst>
          </a:prstGeom>
          <a:noFill/>
          <a:ln w="19050" cap="flat" cmpd="sng">
            <a:solidFill>
              <a:srgbClr val="1410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3" name="Google Shape;113;p1"/>
          <p:cNvCxnSpPr/>
          <p:nvPr/>
        </p:nvCxnSpPr>
        <p:spPr>
          <a:xfrm>
            <a:off x="86606" y="6650038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4" name="Google Shape;114;p1"/>
          <p:cNvSpPr/>
          <p:nvPr/>
        </p:nvSpPr>
        <p:spPr>
          <a:xfrm>
            <a:off x="110797" y="3128714"/>
            <a:ext cx="2661724" cy="725509"/>
          </a:xfrm>
          <a:prstGeom prst="roundRect">
            <a:avLst>
              <a:gd name="adj" fmla="val 3922"/>
            </a:avLst>
          </a:prstGeom>
          <a:noFill/>
          <a:ln w="28575" cap="flat" cmpd="sng">
            <a:solidFill>
              <a:srgbClr val="14103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"/>
          <p:cNvSpPr txBox="1"/>
          <p:nvPr/>
        </p:nvSpPr>
        <p:spPr>
          <a:xfrm>
            <a:off x="-2217" y="6634649"/>
            <a:ext cx="26161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rgbClr val="13113A"/>
                </a:solidFill>
                <a:latin typeface="Arial Rounded"/>
                <a:ea typeface="Arial Rounded"/>
                <a:cs typeface="Arial Rounded"/>
                <a:sym typeface="Arial Rounded"/>
              </a:rPr>
              <a:t>1</a:t>
            </a:r>
            <a:endParaRPr>
              <a:solidFill>
                <a:srgbClr val="13113A"/>
              </a:solidFill>
            </a:endParaRPr>
          </a:p>
        </p:txBody>
      </p:sp>
      <p:sp>
        <p:nvSpPr>
          <p:cNvPr id="35" name="Google Shape;92;p1">
            <a:extLst>
              <a:ext uri="{FF2B5EF4-FFF2-40B4-BE49-F238E27FC236}">
                <a16:creationId xmlns:a16="http://schemas.microsoft.com/office/drawing/2014/main" id="{F649A703-A3AB-0304-A2CA-C118DB73E353}"/>
              </a:ext>
            </a:extLst>
          </p:cNvPr>
          <p:cNvSpPr/>
          <p:nvPr/>
        </p:nvSpPr>
        <p:spPr>
          <a:xfrm>
            <a:off x="5955324" y="2911013"/>
            <a:ext cx="3837210" cy="3574177"/>
          </a:xfrm>
          <a:prstGeom prst="roundRect">
            <a:avLst>
              <a:gd name="adj" fmla="val 1399"/>
            </a:avLst>
          </a:prstGeom>
          <a:noFill/>
          <a:ln w="19050" cap="flat" cmpd="sng">
            <a:solidFill>
              <a:srgbClr val="14103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97" b="0" i="0" u="none" strike="noStrike" cap="none">
              <a:solidFill>
                <a:srgbClr val="1311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BC4002-CFB8-C4F7-E324-67B4C306E361}"/>
              </a:ext>
            </a:extLst>
          </p:cNvPr>
          <p:cNvSpPr txBox="1"/>
          <p:nvPr/>
        </p:nvSpPr>
        <p:spPr>
          <a:xfrm>
            <a:off x="5976471" y="2916289"/>
            <a:ext cx="3763391" cy="32316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u="sng" dirty="0">
                <a:solidFill>
                  <a:srgbClr val="13113A"/>
                </a:solidFill>
                <a:latin typeface="Arial Rounded MT Bold" panose="020F0704030504030204" pitchFamily="34" charset="0"/>
              </a:rPr>
              <a:t>How we can help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Recycle as much rubbish as possible so factories don’t have to use coal and oil to make new products.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Buy products with recyclable packaging.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Switch off lights and electrical appliances when not in use.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Walk, cycle or car share.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Use renewable energy sources for power if possible. 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Plants more trees as they use carbon dioxide to make food, so this helps </a:t>
            </a:r>
            <a:b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</a:b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reduce the amount in the </a:t>
            </a:r>
            <a:b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</a:b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atmosphere.</a:t>
            </a:r>
          </a:p>
          <a:p>
            <a:pPr marL="342900" indent="-342900">
              <a:buAutoNum type="arabicPeriod"/>
            </a:pP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Eat less meat so fewer </a:t>
            </a:r>
            <a:b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</a:b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animals (who produce </a:t>
            </a:r>
            <a:b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</a:br>
            <a:r>
              <a:rPr lang="en-GB" sz="1200" dirty="0">
                <a:solidFill>
                  <a:srgbClr val="13113A"/>
                </a:solidFill>
                <a:latin typeface="Arial Rounded MT Bold" panose="020F0704030504030204" pitchFamily="34" charset="0"/>
              </a:rPr>
              <a:t>methane) are farmed.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6CFE84C-1683-9FF7-A56C-2EE6C298B3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378" y="1576271"/>
            <a:ext cx="600110" cy="535186"/>
          </a:xfrm>
          <a:prstGeom prst="roundRect">
            <a:avLst>
              <a:gd name="adj" fmla="val 16667"/>
            </a:avLst>
          </a:prstGeom>
          <a:ln w="28575">
            <a:solidFill>
              <a:srgbClr val="13113A"/>
            </a:solidFill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C5FB5D1-E840-C225-ADA5-699DA94122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378" y="2370805"/>
            <a:ext cx="600110" cy="540208"/>
          </a:xfrm>
          <a:prstGeom prst="roundRect">
            <a:avLst>
              <a:gd name="adj" fmla="val 16667"/>
            </a:avLst>
          </a:prstGeom>
          <a:ln w="28575">
            <a:solidFill>
              <a:srgbClr val="13113A"/>
            </a:solidFill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C13FC6A-6224-C128-641C-390697C527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022" y="3229232"/>
            <a:ext cx="590466" cy="522066"/>
          </a:xfrm>
          <a:prstGeom prst="roundRect">
            <a:avLst>
              <a:gd name="adj" fmla="val 16667"/>
            </a:avLst>
          </a:prstGeom>
          <a:ln w="28575">
            <a:solidFill>
              <a:srgbClr val="13113A"/>
            </a:solidFill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364C8EB-22B5-197B-C85F-22217D4305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3378" y="4076765"/>
            <a:ext cx="600110" cy="518595"/>
          </a:xfrm>
          <a:prstGeom prst="roundRect">
            <a:avLst>
              <a:gd name="adj" fmla="val 16667"/>
            </a:avLst>
          </a:prstGeom>
          <a:ln w="28575">
            <a:solidFill>
              <a:srgbClr val="13113A"/>
            </a:solidFill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5216D62-BDAC-BBE7-60F5-B8C1D162CE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3378" y="4941532"/>
            <a:ext cx="600110" cy="517798"/>
          </a:xfrm>
          <a:prstGeom prst="roundRect">
            <a:avLst>
              <a:gd name="adj" fmla="val 16667"/>
            </a:avLst>
          </a:prstGeom>
          <a:ln w="28575">
            <a:solidFill>
              <a:srgbClr val="13113A"/>
            </a:solidFill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1122007-53F7-B042-8B17-A00B61013C8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3022" y="5850313"/>
            <a:ext cx="590466" cy="512506"/>
          </a:xfrm>
          <a:prstGeom prst="roundRect">
            <a:avLst>
              <a:gd name="adj" fmla="val 16667"/>
            </a:avLst>
          </a:prstGeom>
          <a:ln w="28575">
            <a:solidFill>
              <a:srgbClr val="13113A"/>
            </a:solidFill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FF299AC-D7A3-7FBF-AF27-34C2032392A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13337" y="5210029"/>
            <a:ext cx="1734716" cy="1231106"/>
          </a:xfrm>
          <a:prstGeom prst="roundRect">
            <a:avLst>
              <a:gd name="adj" fmla="val 16667"/>
            </a:avLst>
          </a:prstGeom>
          <a:ln w="28575">
            <a:solidFill>
              <a:srgbClr val="13113A"/>
            </a:solidFill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0E1F388E-B87F-F13D-B843-5766F4B04B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871385"/>
              </p:ext>
            </p:extLst>
          </p:nvPr>
        </p:nvGraphicFramePr>
        <p:xfrm>
          <a:off x="6036778" y="1427461"/>
          <a:ext cx="3671356" cy="1249500"/>
        </p:xfrm>
        <a:graphic>
          <a:graphicData uri="http://schemas.openxmlformats.org/drawingml/2006/table">
            <a:tbl>
              <a:tblPr firstRow="1" bandRow="1">
                <a:tableStyleId>{A84A7C4D-2499-42FC-B1E2-15C30D3A1C69}</a:tableStyleId>
              </a:tblPr>
              <a:tblGrid>
                <a:gridCol w="1755572">
                  <a:extLst>
                    <a:ext uri="{9D8B030D-6E8A-4147-A177-3AD203B41FA5}">
                      <a16:colId xmlns:a16="http://schemas.microsoft.com/office/drawing/2014/main" val="3010904893"/>
                    </a:ext>
                  </a:extLst>
                </a:gridCol>
                <a:gridCol w="1915784">
                  <a:extLst>
                    <a:ext uri="{9D8B030D-6E8A-4147-A177-3AD203B41FA5}">
                      <a16:colId xmlns:a16="http://schemas.microsoft.com/office/drawing/2014/main" val="2507521245"/>
                    </a:ext>
                  </a:extLst>
                </a:gridCol>
              </a:tblGrid>
              <a:tr h="24379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</a:rPr>
                        <a:t>Renewable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</a:rPr>
                        <a:t>Non-renewable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552331"/>
                  </a:ext>
                </a:extLst>
              </a:tr>
              <a:tr h="97518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</a:rPr>
                        <a:t>Wind</a:t>
                      </a:r>
                    </a:p>
                    <a:p>
                      <a:r>
                        <a:rPr lang="en-GB" sz="120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</a:rPr>
                        <a:t>Solar</a:t>
                      </a:r>
                    </a:p>
                    <a:p>
                      <a:r>
                        <a:rPr lang="en-GB" sz="120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</a:rPr>
                        <a:t>Hydropower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</a:rPr>
                        <a:t>Oil </a:t>
                      </a:r>
                    </a:p>
                    <a:p>
                      <a:r>
                        <a:rPr lang="en-GB" sz="120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</a:rPr>
                        <a:t>Coal</a:t>
                      </a:r>
                    </a:p>
                    <a:p>
                      <a:r>
                        <a:rPr lang="en-GB" sz="120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</a:rPr>
                        <a:t>Gas</a:t>
                      </a:r>
                    </a:p>
                    <a:p>
                      <a:r>
                        <a:rPr lang="en-GB" sz="120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</a:rPr>
                        <a:t>Nuclear power stations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0173240"/>
                  </a:ext>
                </a:extLst>
              </a:tr>
            </a:tbl>
          </a:graphicData>
        </a:graphic>
      </p:graphicFrame>
      <p:pic>
        <p:nvPicPr>
          <p:cNvPr id="29" name="Picture 28">
            <a:extLst>
              <a:ext uri="{FF2B5EF4-FFF2-40B4-BE49-F238E27FC236}">
                <a16:creationId xmlns:a16="http://schemas.microsoft.com/office/drawing/2014/main" id="{CA97DD16-11DC-2A18-7804-9E63055EAA9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32599" y="5268083"/>
            <a:ext cx="1134877" cy="1105399"/>
          </a:xfrm>
          <a:prstGeom prst="rect">
            <a:avLst/>
          </a:prstGeom>
        </p:spPr>
      </p:pic>
      <p:pic>
        <p:nvPicPr>
          <p:cNvPr id="30" name="Picture 29" descr="A blue square with a symbol and text&#10;&#10;AI-generated content may be incorrect.">
            <a:extLst>
              <a:ext uri="{FF2B5EF4-FFF2-40B4-BE49-F238E27FC236}">
                <a16:creationId xmlns:a16="http://schemas.microsoft.com/office/drawing/2014/main" id="{0A764BC1-7C56-5383-B41C-38CD1D0E13AD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4445" t="8183" r="4361" b="9308"/>
          <a:stretch>
            <a:fillRect/>
          </a:stretch>
        </p:blipFill>
        <p:spPr>
          <a:xfrm>
            <a:off x="8932282" y="145618"/>
            <a:ext cx="819730" cy="74165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1" name="Google Shape;151;p2"/>
          <p:cNvGraphicFramePr/>
          <p:nvPr>
            <p:extLst>
              <p:ext uri="{D42A27DB-BD31-4B8C-83A1-F6EECF244321}">
                <p14:modId xmlns:p14="http://schemas.microsoft.com/office/powerpoint/2010/main" val="378644359"/>
              </p:ext>
            </p:extLst>
          </p:nvPr>
        </p:nvGraphicFramePr>
        <p:xfrm>
          <a:off x="128588" y="1429533"/>
          <a:ext cx="9648825" cy="4996400"/>
        </p:xfrm>
        <a:graphic>
          <a:graphicData uri="http://schemas.openxmlformats.org/drawingml/2006/table">
            <a:tbl>
              <a:tblPr firstRow="1" bandRow="1">
                <a:noFill/>
                <a:tableStyleId>{A84A7C4D-2499-42FC-B1E2-15C30D3A1C69}</a:tableStyleId>
              </a:tblPr>
              <a:tblGrid>
                <a:gridCol w="2237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11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u="none" strike="noStrike" cap="none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  <a:sym typeface="Arial Rounded"/>
                        </a:rPr>
                        <a:t>climate change</a:t>
                      </a:r>
                      <a:endParaRPr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  <a:sym typeface="Arial Rounded"/>
                        </a:rPr>
                        <a:t>change in the Earth's usual weather conditions over many years</a:t>
                      </a:r>
                      <a:endParaRPr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  <a:sym typeface="Arial Rounded"/>
                        </a:rPr>
                        <a:t>global warming</a:t>
                      </a:r>
                      <a:endParaRPr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 MT Bold" panose="020F0704030504030204" pitchFamily="34" charset="0"/>
                          <a:ea typeface="Calibri"/>
                          <a:cs typeface="Calibri"/>
                          <a:sym typeface="Arial"/>
                        </a:rPr>
                        <a:t>the process that causes the Earth to become hotter</a:t>
                      </a:r>
                      <a:endParaRPr sz="1600"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  <a:ea typeface="Arial Rounded"/>
                          <a:cs typeface="Arial Rounded"/>
                          <a:sym typeface="Arial Rounded"/>
                        </a:rPr>
                        <a:t>greenhouse gases</a:t>
                      </a:r>
                      <a:endParaRPr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 MT Bold" panose="020F0704030504030204" pitchFamily="34" charset="0"/>
                          <a:ea typeface="Calibri"/>
                          <a:cs typeface="Calibri"/>
                          <a:sym typeface="Arial"/>
                        </a:rPr>
                        <a:t>gases in the Earth's atmosphere that trap heat</a:t>
                      </a:r>
                      <a:endParaRPr sz="1600"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  <a:sym typeface="Arial Rounded"/>
                        </a:rPr>
                        <a:t>recycle</a:t>
                      </a:r>
                      <a:endParaRPr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 MT Bold" panose="020F0704030504030204" pitchFamily="34" charset="0"/>
                          <a:ea typeface="Calibri"/>
                          <a:cs typeface="Calibri"/>
                          <a:sym typeface="Arial"/>
                        </a:rPr>
                        <a:t>the process of taking waste materials and turning them into something new as opposed to being thrown away</a:t>
                      </a:r>
                      <a:endParaRPr sz="1600"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  <a:ea typeface="Arial Rounded"/>
                          <a:cs typeface="Arial Rounded"/>
                          <a:sym typeface="Arial Rounded"/>
                        </a:rPr>
                        <a:t>emissions</a:t>
                      </a:r>
                      <a:endParaRPr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 MT Bold" panose="020F0704030504030204" pitchFamily="34" charset="0"/>
                          <a:ea typeface="Calibri"/>
                          <a:cs typeface="Calibri"/>
                          <a:sym typeface="Arial"/>
                        </a:rPr>
                        <a:t>things that are sent out into the air, like gases from cars and factories</a:t>
                      </a:r>
                      <a:endParaRPr sz="1600"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  <a:ea typeface="Arial Rounded"/>
                          <a:cs typeface="Arial Rounded"/>
                          <a:sym typeface="Arial Rounded"/>
                        </a:rPr>
                        <a:t>renewable</a:t>
                      </a:r>
                      <a:endParaRPr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 MT Bold" panose="020F0704030504030204" pitchFamily="34" charset="0"/>
                          <a:ea typeface="Calibri"/>
                          <a:cs typeface="Calibri"/>
                          <a:sym typeface="Arial"/>
                        </a:rPr>
                        <a:t>a resource which can be used repeatedly because it is replaced naturally</a:t>
                      </a:r>
                      <a:endParaRPr sz="1600"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</a:rPr>
                        <a:t>non-renewable</a:t>
                      </a:r>
                      <a:endParaRPr sz="1600"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 MT Bold" panose="020F0704030504030204" pitchFamily="34" charset="0"/>
                          <a:ea typeface="Calibri"/>
                          <a:cs typeface="Calibri"/>
                          <a:sym typeface="Arial"/>
                        </a:rPr>
                        <a:t>a resource which cannot be used repeatedly </a:t>
                      </a:r>
                      <a:endParaRPr sz="1600"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45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solidFill>
                            <a:srgbClr val="13113A"/>
                          </a:solidFill>
                          <a:latin typeface="Arial Rounded MT Bold" panose="020F0704030504030204" pitchFamily="34" charset="0"/>
                          <a:ea typeface="Arial Rounded"/>
                          <a:cs typeface="Arial Rounded"/>
                          <a:sym typeface="Arial Rounded"/>
                        </a:rPr>
                        <a:t>net zero</a:t>
                      </a:r>
                      <a:endParaRPr sz="1600"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  <a:ea typeface="Arial Rounded"/>
                        <a:cs typeface="Arial Rounded"/>
                        <a:sym typeface="Arial Rounded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13113A"/>
                          </a:solidFill>
                          <a:effectLst/>
                          <a:latin typeface="Arial Rounded MT Bold" panose="020F0704030504030204" pitchFamily="34" charset="0"/>
                          <a:ea typeface="Calibri"/>
                          <a:cs typeface="Calibri"/>
                          <a:sym typeface="Arial"/>
                        </a:rPr>
                        <a:t>the balance between how much greenhouse gas we add to the environment and what is taken away</a:t>
                      </a:r>
                      <a:endParaRPr sz="1600" b="0" dirty="0">
                        <a:solidFill>
                          <a:srgbClr val="13113A"/>
                        </a:solidFill>
                        <a:latin typeface="Arial Rounded MT Bold" panose="020F0704030504030204" pitchFamily="34" charset="0"/>
                      </a:endParaRPr>
                    </a:p>
                  </a:txBody>
                  <a:tcPr marL="91450" marR="91450" marT="45725" marB="45725" anchor="ctr">
                    <a:lnL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14103A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53" name="Google Shape;153;p2" descr="Icon&#10;&#10;Description automatically generated"/>
          <p:cNvPicPr preferRelativeResize="0"/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19007" y="693785"/>
            <a:ext cx="486961" cy="46264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"/>
          <p:cNvSpPr txBox="1"/>
          <p:nvPr/>
        </p:nvSpPr>
        <p:spPr>
          <a:xfrm>
            <a:off x="6461760" y="6650038"/>
            <a:ext cx="3256915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>
                <a:solidFill>
                  <a:srgbClr val="130E3C"/>
                </a:solidFill>
                <a:latin typeface="Arial Rounded"/>
                <a:ea typeface="Arial Rounded"/>
                <a:cs typeface="Arial Rounded"/>
                <a:sym typeface="Arial Rounded"/>
              </a:rPr>
              <a:t>Developing Experts Copyright 2025 All Rights Reserved</a:t>
            </a:r>
            <a:endParaRPr/>
          </a:p>
        </p:txBody>
      </p:sp>
      <p:pic>
        <p:nvPicPr>
          <p:cNvPr id="156" name="Google Shape;156;p2" descr="A blue square with white letters&#10;&#10;Description automatically generated"/>
          <p:cNvPicPr preferRelativeResize="0"/>
          <p:nvPr/>
        </p:nvPicPr>
        <p:blipFill rotWithShape="1">
          <a:blip r:embed="rId4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988" y="57493"/>
            <a:ext cx="812800" cy="8191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7" name="Google Shape;157;p2"/>
          <p:cNvCxnSpPr/>
          <p:nvPr/>
        </p:nvCxnSpPr>
        <p:spPr>
          <a:xfrm>
            <a:off x="113464" y="917706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60" name="Google Shape;160;p2"/>
          <p:cNvCxnSpPr/>
          <p:nvPr/>
        </p:nvCxnSpPr>
        <p:spPr>
          <a:xfrm>
            <a:off x="98343" y="6620383"/>
            <a:ext cx="9679070" cy="0"/>
          </a:xfrm>
          <a:prstGeom prst="straightConnector1">
            <a:avLst/>
          </a:prstGeom>
          <a:noFill/>
          <a:ln w="28575" cap="flat" cmpd="sng">
            <a:solidFill>
              <a:srgbClr val="130E3C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63" name="Google Shape;163;p2"/>
          <p:cNvSpPr txBox="1"/>
          <p:nvPr/>
        </p:nvSpPr>
        <p:spPr>
          <a:xfrm>
            <a:off x="-2217" y="6634649"/>
            <a:ext cx="26161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>
                <a:solidFill>
                  <a:srgbClr val="14103A"/>
                </a:solidFill>
                <a:latin typeface="Arial Rounded"/>
                <a:ea typeface="Arial Rounded"/>
                <a:cs typeface="Arial Rounded"/>
                <a:sym typeface="Arial Rounded"/>
              </a:rPr>
              <a:t>2</a:t>
            </a:r>
            <a:endParaRPr/>
          </a:p>
        </p:txBody>
      </p:sp>
      <p:sp>
        <p:nvSpPr>
          <p:cNvPr id="9" name="Ribbon: Tilted Down 8">
            <a:extLst>
              <a:ext uri="{FF2B5EF4-FFF2-40B4-BE49-F238E27FC236}">
                <a16:creationId xmlns:a16="http://schemas.microsoft.com/office/drawing/2014/main" id="{A4248818-7C93-55DE-4C03-E7A43CDD3DA7}"/>
              </a:ext>
            </a:extLst>
          </p:cNvPr>
          <p:cNvSpPr/>
          <p:nvPr/>
        </p:nvSpPr>
        <p:spPr>
          <a:xfrm>
            <a:off x="3458071" y="992325"/>
            <a:ext cx="3126377" cy="320871"/>
          </a:xfrm>
          <a:prstGeom prst="ribbon">
            <a:avLst/>
          </a:prstGeom>
          <a:solidFill>
            <a:srgbClr val="14103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Google Shape;234;p3">
            <a:extLst>
              <a:ext uri="{FF2B5EF4-FFF2-40B4-BE49-F238E27FC236}">
                <a16:creationId xmlns:a16="http://schemas.microsoft.com/office/drawing/2014/main" id="{DC307B5E-BBDD-AD81-7F63-5C00A5F0D1AF}"/>
              </a:ext>
            </a:extLst>
          </p:cNvPr>
          <p:cNvSpPr txBox="1"/>
          <p:nvPr/>
        </p:nvSpPr>
        <p:spPr>
          <a:xfrm>
            <a:off x="4322039" y="1012801"/>
            <a:ext cx="1443494" cy="307736"/>
          </a:xfrm>
          <a:prstGeom prst="rect">
            <a:avLst/>
          </a:prstGeom>
          <a:solidFill>
            <a:srgbClr val="13113A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 Rounded"/>
              <a:buNone/>
            </a:pPr>
            <a:r>
              <a:rPr lang="en-GB" sz="1400" i="0" u="none" strike="noStrike" cap="none" dirty="0">
                <a:solidFill>
                  <a:srgbClr val="FFFFFF"/>
                </a:solidFill>
                <a:latin typeface="Arial Rounded MT Bold" panose="020F0704030504030204" pitchFamily="34" charset="77"/>
                <a:ea typeface="Arial Rounded"/>
                <a:cs typeface="Arial Rounded"/>
                <a:sym typeface="Arial Rounded"/>
              </a:rPr>
              <a:t>Rocket Words</a:t>
            </a:r>
            <a:endParaRPr dirty="0">
              <a:latin typeface="Arial Rounded MT Bold" panose="020F0704030504030204" pitchFamily="34" charset="77"/>
            </a:endParaRPr>
          </a:p>
        </p:txBody>
      </p:sp>
      <p:sp>
        <p:nvSpPr>
          <p:cNvPr id="2" name="Google Shape;95;p1">
            <a:extLst>
              <a:ext uri="{FF2B5EF4-FFF2-40B4-BE49-F238E27FC236}">
                <a16:creationId xmlns:a16="http://schemas.microsoft.com/office/drawing/2014/main" id="{B11D3A4C-80E9-618F-ED48-B350802E8C6F}"/>
              </a:ext>
            </a:extLst>
          </p:cNvPr>
          <p:cNvSpPr txBox="1"/>
          <p:nvPr/>
        </p:nvSpPr>
        <p:spPr>
          <a:xfrm>
            <a:off x="966788" y="49108"/>
            <a:ext cx="7136688" cy="892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i="0" u="none" strike="noStrike" cap="none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Knowledge Organiser </a:t>
            </a:r>
            <a:endParaRPr dirty="0">
              <a:solidFill>
                <a:srgbClr val="13113A"/>
              </a:solidFill>
              <a:latin typeface="Arial Rounded MT Bold" panose="020F0704030504030204" pitchFamily="34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i="0" u="none" strike="noStrike" cap="none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Year 6 – Looking after our </a:t>
            </a:r>
            <a:br>
              <a:rPr lang="en-GB" sz="1800" i="0" u="none" strike="noStrike" cap="none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</a:br>
            <a:r>
              <a:rPr lang="en-GB" sz="1800" i="0" u="none" strike="noStrike" cap="none" dirty="0">
                <a:solidFill>
                  <a:srgbClr val="13113A"/>
                </a:solidFill>
                <a:latin typeface="Arial Rounded MT Bold" panose="020F0704030504030204" pitchFamily="34" charset="0"/>
                <a:ea typeface="Arial Rounded"/>
                <a:cs typeface="Arial Rounded"/>
                <a:sym typeface="Arial Rounded"/>
              </a:rPr>
              <a:t>environment</a:t>
            </a:r>
            <a:endParaRPr sz="1800" i="0" u="none" strike="noStrike" cap="none" dirty="0">
              <a:solidFill>
                <a:srgbClr val="13113A"/>
              </a:solidFill>
              <a:latin typeface="Arial Rounded MT Bold" panose="020F0704030504030204" pitchFamily="34" charset="0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3" name="Google Shape;108;p1">
            <a:extLst>
              <a:ext uri="{FF2B5EF4-FFF2-40B4-BE49-F238E27FC236}">
                <a16:creationId xmlns:a16="http://schemas.microsoft.com/office/drawing/2014/main" id="{15971B9B-77E0-D696-A732-C39EEFDB81EC}"/>
              </a:ext>
            </a:extLst>
          </p:cNvPr>
          <p:cNvSpPr txBox="1"/>
          <p:nvPr/>
        </p:nvSpPr>
        <p:spPr>
          <a:xfrm>
            <a:off x="5093207" y="309196"/>
            <a:ext cx="3906831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GB" sz="1100" b="1" dirty="0">
                <a:solidFill>
                  <a:srgbClr val="13113A"/>
                </a:solidFill>
                <a:latin typeface="Arial Rounded MT Bold"/>
              </a:rPr>
              <a:t>Careers connected to Looking after our environment:</a:t>
            </a:r>
          </a:p>
          <a:p>
            <a:r>
              <a:rPr lang="en-GB" sz="1100" dirty="0">
                <a:solidFill>
                  <a:srgbClr val="13113A"/>
                </a:solidFill>
                <a:latin typeface="Arial Rounded MT Bold"/>
              </a:rPr>
              <a:t>Environmental engineer, climate scientist, wildlife conservationist, aid worker</a:t>
            </a:r>
          </a:p>
        </p:txBody>
      </p:sp>
      <p:pic>
        <p:nvPicPr>
          <p:cNvPr id="7" name="Picture 6" descr="A blue square with a symbol and text&#10;&#10;AI-generated content may be incorrect.">
            <a:extLst>
              <a:ext uri="{FF2B5EF4-FFF2-40B4-BE49-F238E27FC236}">
                <a16:creationId xmlns:a16="http://schemas.microsoft.com/office/drawing/2014/main" id="{291856BD-49F0-51DD-F10A-BCF760F1EA0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445" t="8183" r="4361" b="9308"/>
          <a:stretch>
            <a:fillRect/>
          </a:stretch>
        </p:blipFill>
        <p:spPr>
          <a:xfrm>
            <a:off x="8932282" y="97493"/>
            <a:ext cx="819730" cy="74165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462</Words>
  <Application>Microsoft Office PowerPoint</Application>
  <PresentationFormat>A4 Paper (210x297 mm)</PresentationFormat>
  <Paragraphs>68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Rounded</vt:lpstr>
      <vt:lpstr>Arial Rounded MT Bold</vt:lpstr>
      <vt:lpstr>Calibri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Microsoft Office User</dc:creator>
  <cp:lastModifiedBy>Clare Faulkner</cp:lastModifiedBy>
  <cp:revision>13</cp:revision>
  <dcterms:created xsi:type="dcterms:W3CDTF">2016-06-12T08:53:59Z</dcterms:created>
  <dcterms:modified xsi:type="dcterms:W3CDTF">2025-11-28T12:43:19Z</dcterms:modified>
</cp:coreProperties>
</file>